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42"/>
  </p:handoutMasterIdLst>
  <p:sldIdLst>
    <p:sldId id="301" r:id="rId4"/>
    <p:sldId id="257" r:id="rId6"/>
    <p:sldId id="258" r:id="rId7"/>
    <p:sldId id="259" r:id="rId8"/>
    <p:sldId id="260" r:id="rId9"/>
    <p:sldId id="286" r:id="rId10"/>
    <p:sldId id="264" r:id="rId11"/>
    <p:sldId id="287" r:id="rId12"/>
    <p:sldId id="266" r:id="rId13"/>
    <p:sldId id="303" r:id="rId14"/>
    <p:sldId id="304" r:id="rId15"/>
    <p:sldId id="311" r:id="rId16"/>
    <p:sldId id="312" r:id="rId17"/>
    <p:sldId id="306" r:id="rId18"/>
    <p:sldId id="305" r:id="rId19"/>
    <p:sldId id="307" r:id="rId20"/>
    <p:sldId id="267" r:id="rId21"/>
    <p:sldId id="269" r:id="rId22"/>
    <p:sldId id="290" r:id="rId23"/>
    <p:sldId id="270" r:id="rId24"/>
    <p:sldId id="271" r:id="rId25"/>
    <p:sldId id="273" r:id="rId26"/>
    <p:sldId id="293" r:id="rId27"/>
    <p:sldId id="294" r:id="rId28"/>
    <p:sldId id="295" r:id="rId29"/>
    <p:sldId id="272" r:id="rId30"/>
    <p:sldId id="278" r:id="rId31"/>
    <p:sldId id="296" r:id="rId32"/>
    <p:sldId id="279" r:id="rId33"/>
    <p:sldId id="297" r:id="rId34"/>
    <p:sldId id="298" r:id="rId35"/>
    <p:sldId id="299" r:id="rId36"/>
    <p:sldId id="300" r:id="rId37"/>
    <p:sldId id="281" r:id="rId38"/>
    <p:sldId id="284" r:id="rId39"/>
    <p:sldId id="289"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3" autoAdjust="0"/>
    <p:restoredTop sz="79456" autoAdjust="0"/>
  </p:normalViewPr>
  <p:slideViewPr>
    <p:cSldViewPr snapToGrid="0">
      <p:cViewPr varScale="1">
        <p:scale>
          <a:sx n="96" d="100"/>
          <a:sy n="96" d="100"/>
        </p:scale>
        <p:origin x="184" y="264"/>
      </p:cViewPr>
      <p:guideLst/>
    </p:cSldViewPr>
  </p:slideViewPr>
  <p:notesTextViewPr>
    <p:cViewPr>
      <p:scale>
        <a:sx n="120" d="100"/>
        <a:sy n="12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handoutMaster" Target="handoutMasters/handoutMaster1.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122B71-B2D0-4AF0-BC07-0CF6137EFFE0}"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4E78AF-9021-4170-9754-758688283EE1}"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B8CE1-3F44-48E4-8016-DCEF221CF72E}"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E9157-B0B1-4432-9F71-9DFDDE027E82}"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Diffusion models are a class of generative models that work by simulating a reverse diffusion process.</a:t>
            </a:r>
            <a:endParaRPr lang="en-US" altLang="en-US"/>
          </a:p>
          <a:p>
            <a:pPr>
              <a:spcBef>
                <a:spcPts val="600"/>
              </a:spcBef>
              <a:spcAft>
                <a:spcPts val="600"/>
              </a:spcAft>
              <a:defRPr sz="1800"/>
            </a:pPr>
            <a:r>
              <a:rPr lang="en-US" altLang="en-US"/>
              <a:t>The core idea is simple but powerful: if we can understand how to gradually destroy structure in data—by turning it into pure noise—we can then train a model to reverse that destruction.</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approach is inspired by classical diffusion processes in physics and nonequilibrium thermodynamics. What makes diffusion models special is that this multistep denoising procedure makes training extremely stable.</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framework has powered many of the breakthroughs in modern generative AI such as DALL-E 2, Stable Diffusion, and Midjourney, producing high-quality, controllable, and diverse samples across many domains.</a:t>
            </a:r>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To motivate this process, imagine starting from a normal image. It clearly contains structure—edges, colors, patterns—but we don’t explicitly know the distribution that generated it.</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If we repeatedly add small amounts of random noise, that structure gets washed out. After enough steps, the image becomes statistically indistinguishable from pure Gaussian noise.</a:t>
            </a:r>
            <a:endParaRPr lang="en-US" altLang="en-US"/>
          </a:p>
          <a:p>
            <a:pPr>
              <a:spcBef>
                <a:spcPts val="600"/>
              </a:spcBef>
              <a:spcAft>
                <a:spcPts val="600"/>
              </a:spcAft>
              <a:defRPr sz="1800"/>
            </a:pPr>
            <a:endParaRPr lang="en-US" altLang="en-US"/>
          </a:p>
          <a:p>
            <a:pPr>
              <a:spcBef>
                <a:spcPts val="600"/>
              </a:spcBef>
              <a:spcAft>
                <a:spcPts val="600"/>
              </a:spcAft>
              <a:defRPr sz="1800"/>
            </a:pPr>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The forward process formally defines how we add Gaussian noise over T timesteps. Each step mixes the current sample with a bit of random noise according to a schedule.</a:t>
            </a:r>
            <a:endParaRPr lang="en-US" altLang="en-US"/>
          </a:p>
          <a:p>
            <a:pPr>
              <a:spcBef>
                <a:spcPts val="600"/>
              </a:spcBef>
              <a:spcAft>
                <a:spcPts val="600"/>
              </a:spcAft>
              <a:defRPr sz="1800"/>
            </a:pPr>
            <a:r>
              <a:rPr lang="en-US" altLang="en-US"/>
              <a:t>As t increases, the data becomes progressively noisier until, at step T, it essentially becomes pure Gaussian noise.</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Because the forward process is fixed, the model never has to learn how to add noise—it only needs to learn how to undo it.</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Here’s what a sample looks like after hundreds of noise additions.</a:t>
            </a:r>
            <a:endParaRPr lang="en-US" altLang="en-US"/>
          </a:p>
          <a:p>
            <a:pPr>
              <a:spcBef>
                <a:spcPts val="600"/>
              </a:spcBef>
              <a:spcAft>
                <a:spcPts val="600"/>
              </a:spcAft>
              <a:defRPr sz="1800"/>
            </a:pPr>
            <a:r>
              <a:rPr lang="en-US" altLang="en-US"/>
              <a:t>Even though the process is gradual, by around 900 steps the original image is completely lost.</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visual emphasizes how one-way the process is: once the image is destroyed, the only direction left is backward. That backward direction is exactly what the model learns.</a:t>
            </a:r>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Now let’s look at the reverse process. We start from pure noise and try to recover the data step by step.</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is done using a neural network that predicts what the noise looked like at each timestep.</a:t>
            </a:r>
            <a:endParaRPr lang="en-US" altLang="en-US"/>
          </a:p>
          <a:p>
            <a:pPr>
              <a:spcBef>
                <a:spcPts val="600"/>
              </a:spcBef>
              <a:spcAft>
                <a:spcPts val="600"/>
              </a:spcAft>
              <a:defRPr sz="1800"/>
            </a:pPr>
            <a:r>
              <a:rPr lang="en-US" altLang="en-US"/>
              <a:t>If you’re familiar with GANs, you can think of this network as a generator—but unlike GANs, it doesn’t need to transform noise into a full image in one shot.</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multi-step setup dramatically simplifies training. GANs notoriously suffer from instability and mode collapse. Diffusion models avoid these issues because they decompose the generation problem into many small, easy denoising tasks rather than one giant leap.</a:t>
            </a:r>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sym typeface="+mn-ea"/>
              </a:rPr>
              <a:t>The training objective is beautifully simple.</a:t>
            </a:r>
            <a:endParaRPr lang="en-US" altLang="en-US">
              <a:sym typeface="+mn-ea"/>
            </a:endParaRPr>
          </a:p>
          <a:p>
            <a:pPr>
              <a:spcBef>
                <a:spcPts val="600"/>
              </a:spcBef>
              <a:spcAft>
                <a:spcPts val="600"/>
              </a:spcAft>
              <a:defRPr sz="1800"/>
            </a:pPr>
            <a:r>
              <a:rPr lang="en-US" altLang="en-US">
                <a:sym typeface="+mn-ea"/>
              </a:rPr>
              <a:t>At each step we add known Gaussian noise to a clean training sample. The model’s job is to predict exactly that noise.</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So each training iteration looks like this:</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Pick a real example.</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Pick a random timestep.</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Add noise according to the forward process.</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Train the model to predict that noise.</a:t>
            </a:r>
            <a:endParaRPr lang="en-US" altLang="en-US">
              <a:sym typeface="+mn-ea"/>
            </a:endParaRPr>
          </a:p>
          <a:p>
            <a:pPr>
              <a:spcBef>
                <a:spcPts val="600"/>
              </a:spcBef>
              <a:spcAft>
                <a:spcPts val="600"/>
              </a:spcAft>
              <a:defRPr sz="1800"/>
            </a:pPr>
            <a:endParaRPr lang="en-US" altLang="en-US">
              <a:sym typeface="+mn-ea"/>
            </a:endParaRPr>
          </a:p>
          <a:p>
            <a:pPr>
              <a:spcBef>
                <a:spcPts val="600"/>
              </a:spcBef>
              <a:spcAft>
                <a:spcPts val="600"/>
              </a:spcAft>
              <a:defRPr sz="1800"/>
            </a:pPr>
            <a:r>
              <a:rPr lang="en-US" altLang="en-US">
                <a:sym typeface="+mn-ea"/>
              </a:rPr>
              <a:t>If it succeeds, then during inference we can run the process in reverse—subtracting the predicted noise instead of adding it—to generate new data.</a:t>
            </a:r>
            <a:endParaRPr lang="en-US" altLang="en-US">
              <a:sym typeface="+mn-ea"/>
            </a:endParaRPr>
          </a:p>
          <a:p>
            <a:pPr>
              <a:spcBef>
                <a:spcPts val="600"/>
              </a:spcBef>
              <a:spcAft>
                <a:spcPts val="600"/>
              </a:spcAft>
              <a:defRPr sz="1800"/>
            </a:pPr>
            <a:r>
              <a:rPr lang="en-US" altLang="en-US">
                <a:sym typeface="+mn-ea"/>
              </a:rPr>
              <a:t>This simplicity is one of the major reasons diffusion models scale so well.</a:t>
            </a:r>
            <a:endParaRPr lang="en-US"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pPr>
              <a:spcBef>
                <a:spcPts val="600"/>
              </a:spcBef>
              <a:spcAft>
                <a:spcPts val="600"/>
              </a:spcAft>
              <a:defRPr sz="1800"/>
            </a:pPr>
            <a:r>
              <a:rPr lang="en-US" altLang="en-US"/>
              <a:t>So far we’ve talked about unconditional diffusion—sampling random but realistic data. But in practice, we want controllable generation.</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Text-to-image models like DALL-E or Stable Diffusion achieve this using conditioning. The idea is to guide every denoising step using some external information—most commonly a text prompt encoded through a model like CLIP or T5.</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The encoded text becomes an embedding vector, and the diffusion network uses cross-attention to ‘look at’ relevant parts of that embedding while denoising.</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The same pattern applies beyond images: for scientific or engineering tasks, we can condition diffusion models on physical properties—symmetry, stability, band gap, modulus, protocol type, traffic source, etc.</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Training is straightforward: we pair each example with a text or property description, encode it, and train the model to predict noise conditioned on that embedding.</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At inference time, we simply provide the condition—like ‘Netflix traffic’ or a specified crystal symmetry—and the model denoises noise into a sample consistent with that condition.</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This is what gives diffusion models their flexibility and makes them powerful tools for controllable generative modeling.</a:t>
            </a:r>
            <a:endParaRPr lang="en-US" altLang="en-US"/>
          </a:p>
          <a:p>
            <a:pPr>
              <a:spcBef>
                <a:spcPts val="600"/>
              </a:spcBef>
              <a:spcAft>
                <a:spcPts val="600"/>
              </a:spcAft>
              <a:defRPr sz="1800"/>
            </a:pP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Think of conditioning like giving the model instructions that it follows during every step of the denoising process.</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Here’s the simple version:</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Turn the text into numbers the model can understand.</a:t>
            </a:r>
            <a:endParaRPr lang="en-US" altLang="en-US"/>
          </a:p>
          <a:p>
            <a:pPr>
              <a:spcBef>
                <a:spcPts val="600"/>
              </a:spcBef>
              <a:spcAft>
                <a:spcPts val="600"/>
              </a:spcAft>
              <a:defRPr sz="1800"/>
            </a:pPr>
            <a:r>
              <a:rPr lang="en-US" altLang="en-US"/>
              <a:t>A language model (like CLIP or T5) reads the prompt—‘cat wearing sunglasses’—and converts it into a special vector.</a:t>
            </a:r>
            <a:endParaRPr lang="en-US" altLang="en-US"/>
          </a:p>
          <a:p>
            <a:pPr>
              <a:spcBef>
                <a:spcPts val="600"/>
              </a:spcBef>
              <a:spcAft>
                <a:spcPts val="600"/>
              </a:spcAft>
              <a:defRPr sz="1800"/>
            </a:pPr>
            <a:r>
              <a:rPr lang="en-US" altLang="en-US"/>
              <a:t>You can think of this vector as a compressed meaning of the text.</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The diffusion model looks at the instructions while it works.</a:t>
            </a:r>
            <a:endParaRPr lang="en-US" altLang="en-US"/>
          </a:p>
          <a:p>
            <a:pPr>
              <a:spcBef>
                <a:spcPts val="600"/>
              </a:spcBef>
              <a:spcAft>
                <a:spcPts val="600"/>
              </a:spcAft>
              <a:defRPr sz="1800"/>
            </a:pPr>
            <a:r>
              <a:rPr lang="en-US" altLang="en-US"/>
              <a:t>As the model gradually removes noise, it constantly checks back with this vector—almost like glancing at a reference photo or recipe—to see what it should create.</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Training teaches the model to connect words to patterns.</a:t>
            </a:r>
            <a:endParaRPr lang="en-US" altLang="en-US"/>
          </a:p>
          <a:p>
            <a:pPr>
              <a:spcBef>
                <a:spcPts val="600"/>
              </a:spcBef>
              <a:spcAft>
                <a:spcPts val="600"/>
              </a:spcAft>
              <a:defRPr sz="1800"/>
            </a:pPr>
            <a:r>
              <a:rPr lang="en-US" altLang="en-US"/>
              <a:t>During training, each image (or traffic flow, or protein) is paired with a text or property description.</a:t>
            </a:r>
            <a:endParaRPr lang="en-US" altLang="en-US"/>
          </a:p>
          <a:p>
            <a:pPr>
              <a:spcBef>
                <a:spcPts val="600"/>
              </a:spcBef>
              <a:spcAft>
                <a:spcPts val="600"/>
              </a:spcAft>
              <a:defRPr sz="1800"/>
            </a:pPr>
            <a:r>
              <a:rPr lang="en-US" altLang="en-US"/>
              <a:t>So the model slowly learns:</a:t>
            </a:r>
            <a:endParaRPr lang="en-US" altLang="en-US"/>
          </a:p>
          <a:p>
            <a:pPr>
              <a:spcBef>
                <a:spcPts val="600"/>
              </a:spcBef>
              <a:spcAft>
                <a:spcPts val="600"/>
              </a:spcAft>
              <a:defRPr sz="1800"/>
            </a:pPr>
            <a:r>
              <a:rPr lang="en-US" altLang="en-US"/>
              <a:t>“When the prompt says ‘dog’, these shapes tend to appear. When it says ‘Netflix traffic’, these packet patterns show up.”</a:t>
            </a:r>
            <a:endParaRPr lang="en-US" altLang="en-US"/>
          </a:p>
          <a:p>
            <a:pPr>
              <a:spcBef>
                <a:spcPts val="600"/>
              </a:spcBef>
              <a:spcAft>
                <a:spcPts val="600"/>
              </a:spcAft>
              <a:defRPr sz="1800"/>
            </a:pPr>
            <a:endParaRPr lang="en-US" altLang="en-US"/>
          </a:p>
          <a:p>
            <a:pPr>
              <a:spcBef>
                <a:spcPts val="600"/>
              </a:spcBef>
              <a:spcAft>
                <a:spcPts val="600"/>
              </a:spcAft>
              <a:defRPr sz="1800"/>
            </a:pPr>
            <a:r>
              <a:rPr lang="en-US" altLang="en-US"/>
              <a:t>During generation, the prompt becomes the steering wheel.</a:t>
            </a:r>
            <a:endParaRPr lang="en-US" altLang="en-US"/>
          </a:p>
          <a:p>
            <a:pPr>
              <a:spcBef>
                <a:spcPts val="600"/>
              </a:spcBef>
              <a:spcAft>
                <a:spcPts val="600"/>
              </a:spcAft>
              <a:defRPr sz="1800"/>
            </a:pPr>
            <a:r>
              <a:rPr lang="en-US" altLang="en-US"/>
              <a:t>At inference time, you give the prompt, the model encodes it, and then it denoises in a way that matches that meaning.</a:t>
            </a:r>
            <a:endParaRPr lang="en-US" altLang="en-US"/>
          </a:p>
          <a:p>
            <a:pPr>
              <a:spcBef>
                <a:spcPts val="600"/>
              </a:spcBef>
              <a:spcAft>
                <a:spcPts val="600"/>
              </a:spcAft>
              <a:defRPr sz="1800"/>
            </a:pPr>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Inspired by the success of recent text-to-image models, we propose </a:t>
            </a:r>
            <a:r>
              <a:rPr lang="en-US" dirty="0"/>
              <a:t>a framework that harnesses controlled text-to-image diffusion models to generate synthetic raw network traffic that complies with transport and network layer protocol rules. </a:t>
            </a:r>
            <a:endParaRPr lang="en-US" dirty="0"/>
          </a:p>
          <a:p>
            <a:endParaRPr lang="en-US" dirty="0"/>
          </a:p>
          <a:p>
            <a:r>
              <a:rPr lang="en-US" dirty="0"/>
              <a:t>This framework is consisted of three components which starts off with converting real network traffic used for training the generation model into image representations.</a:t>
            </a:r>
            <a:endParaRPr lang="en-US" dirty="0"/>
          </a:p>
          <a:p>
            <a:endParaRPr lang="en-US" dirty="0"/>
          </a:p>
          <a:p>
            <a:r>
              <a:rPr lang="en-US" dirty="0"/>
              <a:t>The second component involves fine-tuning the generation model using the image dataset and carry out controlled generation to largely make sure that the generated protocol and header field distributions are correct.</a:t>
            </a:r>
            <a:endParaRPr lang="en-US" dirty="0"/>
          </a:p>
          <a:p>
            <a:endParaRPr lang="en-US" dirty="0"/>
          </a:p>
          <a:p>
            <a:r>
              <a:rPr lang="en-US" dirty="0"/>
              <a:t>And the last step would be carry out detailed post-generation heuristic to further ensure protocol compliance by examine each generated header field bits in detail and correct them if needed.</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In the generation stage of this framework, the first step is to create a dataset for model fine-tuning using real </a:t>
            </a:r>
            <a:r>
              <a:rPr lang="en-US" b="0" i="0" dirty="0" err="1">
                <a:solidFill>
                  <a:srgbClr val="ECECF1"/>
                </a:solidFill>
                <a:effectLst/>
                <a:latin typeface="Söhne"/>
              </a:rPr>
              <a:t>pcaps</a:t>
            </a:r>
            <a:r>
              <a:rPr lang="en-US" b="0" i="0" dirty="0">
                <a:solidFill>
                  <a:srgbClr val="ECECF1"/>
                </a:solidFill>
                <a:effectLst/>
                <a:latin typeface="Söhne"/>
              </a:rPr>
              <a:t>.</a:t>
            </a:r>
            <a:endParaRPr lang="en-US" b="0" i="0" dirty="0">
              <a:solidFill>
                <a:srgbClr val="ECECF1"/>
              </a:solidFill>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b="0" i="0" dirty="0">
                <a:solidFill>
                  <a:srgbClr val="ECECF1"/>
                </a:solidFill>
                <a:effectLst/>
                <a:latin typeface="Söhne"/>
              </a:rPr>
              <a:t>These </a:t>
            </a:r>
            <a:r>
              <a:rPr lang="en-US" b="0" i="0" dirty="0" err="1">
                <a:solidFill>
                  <a:srgbClr val="ECECF1"/>
                </a:solidFill>
                <a:effectLst/>
                <a:latin typeface="Söhne"/>
              </a:rPr>
              <a:t>pcaps</a:t>
            </a:r>
            <a:r>
              <a:rPr lang="en-US" b="0" i="0" dirty="0">
                <a:solidFill>
                  <a:srgbClr val="ECECF1"/>
                </a:solidFill>
                <a:effectLst/>
                <a:latin typeface="Söhne"/>
              </a:rPr>
              <a:t> are converted into a standardized numerical format using tools like </a:t>
            </a:r>
            <a:r>
              <a:rPr lang="en-US" b="0" i="0" dirty="0" err="1">
                <a:solidFill>
                  <a:srgbClr val="ECECF1"/>
                </a:solidFill>
                <a:effectLst/>
                <a:latin typeface="Söhne"/>
              </a:rPr>
              <a:t>nprint</a:t>
            </a:r>
            <a:r>
              <a:rPr lang="en-US" b="0" i="0" dirty="0">
                <a:solidFill>
                  <a:srgbClr val="ECECF1"/>
                </a:solidFill>
                <a:effectLst/>
                <a:latin typeface="Söhne"/>
              </a:rPr>
              <a:t>, which transforms header field bits into 1s, 0s, and -1s to represent set, unset, and absent bits. </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ECECF1"/>
                </a:solidFill>
                <a:effectLst/>
                <a:latin typeface="Söhne"/>
              </a:rPr>
              <a:t>The encoded </a:t>
            </a:r>
            <a:r>
              <a:rPr lang="en-US" b="0" i="0" dirty="0" err="1">
                <a:solidFill>
                  <a:srgbClr val="ECECF1"/>
                </a:solidFill>
                <a:effectLst/>
                <a:latin typeface="Söhne"/>
              </a:rPr>
              <a:t>pcaps</a:t>
            </a:r>
            <a:r>
              <a:rPr lang="en-US" b="0" i="0" dirty="0">
                <a:solidFill>
                  <a:srgbClr val="ECECF1"/>
                </a:solidFill>
                <a:effectLst/>
                <a:latin typeface="Söhne"/>
              </a:rPr>
              <a:t> are then turned into images paired with text prompts from data labels for fine-tuning a text-to-image diffusion model. </a:t>
            </a:r>
            <a:endParaRPr lang="en-US" b="0" i="0" dirty="0">
              <a:solidFill>
                <a:srgbClr val="000000"/>
              </a:solidFill>
              <a:effectLst/>
              <a:latin typeface="Lucida Grande" panose="020B0600040502020204"/>
            </a:endParaRPr>
          </a:p>
          <a:p>
            <a:pPr marL="0" indent="0">
              <a:buNone/>
            </a:pPr>
            <a:r>
              <a:rPr lang="en-US" b="0" i="0" dirty="0">
                <a:solidFill>
                  <a:srgbClr val="ECECF1"/>
                </a:solidFill>
                <a:effectLst/>
                <a:latin typeface="Söhne"/>
              </a:rPr>
              <a:t>An example here is a TCP flow image where each row of pixels here represents transport layer header values of a packet in the flow.</a:t>
            </a:r>
            <a:endParaRPr lang="en-US" b="0" i="0" dirty="0">
              <a:solidFill>
                <a:srgbClr val="ECECF1"/>
              </a:solidFill>
              <a:effectLst/>
              <a:latin typeface="Söhne"/>
            </a:endParaRPr>
          </a:p>
          <a:p>
            <a:pPr marL="0" indent="0">
              <a:buNone/>
            </a:pPr>
            <a:r>
              <a:rPr lang="en-US" b="0" i="0" dirty="0">
                <a:solidFill>
                  <a:srgbClr val="000000"/>
                </a:solidFill>
                <a:effectLst/>
                <a:latin typeface="Lucida Grande" panose="020B0600040502020204"/>
              </a:rPr>
              <a:t>1. The natural question to ask here is, why an image representation.</a:t>
            </a:r>
            <a:endParaRPr lang="en-US" b="0" i="0" dirty="0">
              <a:solidFill>
                <a:srgbClr val="000000"/>
              </a:solidFill>
              <a:effectLst/>
              <a:latin typeface="Lucida Grande" panose="020B0600040502020204"/>
            </a:endParaRPr>
          </a:p>
          <a:p>
            <a:pPr marL="0" indent="0">
              <a:buNone/>
            </a:pPr>
            <a:r>
              <a:rPr lang="en-US" b="0" i="0" dirty="0">
                <a:solidFill>
                  <a:srgbClr val="000000"/>
                </a:solidFill>
                <a:effectLst/>
                <a:latin typeface="Lucida Grande" panose="020B0600040502020204"/>
              </a:rPr>
              <a:t>2. First, this allows us to use many of the existing powerful text-to-image diffusion models capable of producing images with high resolutions, which is particular helpful as we aim to improve feature granularity in synthetic data.</a:t>
            </a:r>
            <a:endParaRPr lang="en-US" b="0" i="0" dirty="0">
              <a:solidFill>
                <a:srgbClr val="000000"/>
              </a:solidFill>
              <a:effectLst/>
              <a:latin typeface="Lucida Grande" panose="020B0600040502020204"/>
            </a:endParaRPr>
          </a:p>
          <a:p>
            <a:pPr marL="0" indent="0">
              <a:buNone/>
            </a:pPr>
            <a:r>
              <a:rPr lang="en-US" b="0" i="0" dirty="0">
                <a:solidFill>
                  <a:srgbClr val="000000"/>
                </a:solidFill>
                <a:effectLst/>
                <a:latin typeface="Lucida Grande" panose="020B0600040502020204"/>
              </a:rPr>
              <a:t>3. Second, </a:t>
            </a:r>
            <a:r>
              <a:rPr lang="en-US" b="0" i="0" dirty="0">
                <a:solidFill>
                  <a:srgbClr val="374151"/>
                </a:solidFill>
                <a:effectLst/>
                <a:latin typeface="Söhne"/>
              </a:rPr>
              <a:t>most text-to-image models use prompt-invoked generation, which offers control over the quantity of class instances produced and allows the model to learn traffic characteristics corresponding to text prompts.</a:t>
            </a:r>
            <a:endParaRPr lang="en-US" b="0" i="0" dirty="0">
              <a:solidFill>
                <a:srgbClr val="ECECF1"/>
              </a:solidFill>
              <a:effectLst/>
              <a:latin typeface="Söhne"/>
            </a:endParaRPr>
          </a:p>
          <a:p>
            <a:pPr marL="0" indent="0">
              <a:buNone/>
            </a:pPr>
            <a:r>
              <a:rPr lang="en-US" b="0" i="0" dirty="0">
                <a:solidFill>
                  <a:srgbClr val="ECECF1"/>
                </a:solidFill>
                <a:effectLst/>
                <a:latin typeface="Söhne"/>
              </a:rPr>
              <a:t>4. And lastly, this representation effectively captures inter-packet relations within a flow. </a:t>
            </a:r>
            <a:r>
              <a:rPr lang="en-US" dirty="0"/>
              <a:t>Because, unlike traditional tabular formats where data points might be perceived as independent entities, images inherently emphasize the significance of a packet concerning its neighboring packets, preserving crucial contextual information.</a:t>
            </a:r>
            <a:endParaRPr lang="en-US" dirty="0"/>
          </a:p>
          <a:p>
            <a:pPr marL="0" indent="0">
              <a:buNone/>
            </a:pPr>
            <a:endParaRPr lang="en-US" b="0" i="0" dirty="0">
              <a:solidFill>
                <a:srgbClr val="ECECF1"/>
              </a:solidFill>
              <a:effectLst/>
              <a:latin typeface="Söhne"/>
            </a:endParaRPr>
          </a:p>
          <a:p>
            <a:pPr marL="0" indent="0">
              <a:buNone/>
            </a:pPr>
            <a:r>
              <a:rPr lang="en-US" b="0" i="0" dirty="0">
                <a:solidFill>
                  <a:srgbClr val="ECECF1"/>
                </a:solidFill>
                <a:effectLst/>
                <a:latin typeface="Söhne"/>
              </a:rPr>
              <a:t>For instance, in this TCP flow image, we can clearly see that all packets are TCP type since only the IP and TCP pixel columns are colored with green or red.</a:t>
            </a:r>
            <a:r>
              <a:rPr lang="en-US" b="0" i="0" dirty="0">
                <a:solidFill>
                  <a:srgbClr val="000000"/>
                </a:solidFill>
                <a:effectLst/>
                <a:latin typeface="Lucida Grande" panose="020B0600040502020204"/>
              </a:rPr>
              <a:t> And as we show later, this allows us to use controlled generation techniques designed for text-to-image models.</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So </a:t>
            </a:r>
            <a:r>
              <a:rPr lang="en-US" b="0" i="0" dirty="0">
                <a:solidFill>
                  <a:srgbClr val="ECECF1"/>
                </a:solidFill>
                <a:effectLst/>
                <a:latin typeface="Söhne"/>
              </a:rPr>
              <a:t>network trace datasets generally fall into two categories, either flow-level statistics, which include data like duration and byte counts, or raw traffic traces in formats like </a:t>
            </a:r>
            <a:r>
              <a:rPr lang="en-US" b="0" i="0" dirty="0" err="1">
                <a:solidFill>
                  <a:srgbClr val="ECECF1"/>
                </a:solidFill>
                <a:effectLst/>
                <a:latin typeface="Söhne"/>
              </a:rPr>
              <a:t>pcaps</a:t>
            </a:r>
            <a:r>
              <a:rPr lang="en-US" b="0" i="0" dirty="0">
                <a:solidFill>
                  <a:srgbClr val="ECECF1"/>
                </a:solidFill>
                <a:effectLst/>
                <a:latin typeface="Söhne"/>
              </a:rPr>
              <a:t> or </a:t>
            </a:r>
            <a:r>
              <a:rPr lang="en-US" b="0" i="0" dirty="0" err="1">
                <a:solidFill>
                  <a:srgbClr val="ECECF1"/>
                </a:solidFill>
                <a:effectLst/>
                <a:latin typeface="Söhne"/>
              </a:rPr>
              <a:t>tcpdumps</a:t>
            </a:r>
            <a:r>
              <a:rPr lang="en-US" b="0" i="0" dirty="0">
                <a:solidFill>
                  <a:srgbClr val="ECECF1"/>
                </a:solidFill>
                <a:effectLst/>
                <a:latin typeface="Söhne"/>
              </a:rPr>
              <a:t>.</a:t>
            </a:r>
            <a:endParaRPr lang="en-US" b="0" i="0" dirty="0">
              <a:solidFill>
                <a:srgbClr val="ECECF1"/>
              </a:solidFill>
              <a:effectLst/>
              <a:latin typeface="Söhne"/>
            </a:endParaRPr>
          </a:p>
          <a:p>
            <a:pPr marL="342900" indent="-342900">
              <a:buAutoNum type="arabicPeriod"/>
            </a:pPr>
            <a:r>
              <a:rPr lang="en-US" b="0" i="0" dirty="0">
                <a:solidFill>
                  <a:srgbClr val="ECECF1"/>
                </a:solidFill>
                <a:effectLst/>
                <a:latin typeface="Söhne"/>
              </a:rPr>
              <a:t>And these datasets are useful in many downstream tasks like training machine learning models for traffic analysis and conducting hardware or software testing.</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solidFill>
                  <a:srgbClr val="ECECF1"/>
                </a:solidFill>
                <a:effectLst/>
                <a:latin typeface="Söhne"/>
              </a:rPr>
              <a:t>To fine-tune the text-to-image model, we used a cost-effective method called low-rank adaptation on Stable Diffusion 1.5, a model pre-trained on billions of general images. </a:t>
            </a:r>
            <a:endParaRPr lang="en-US" b="0" i="0" dirty="0">
              <a:solidFill>
                <a:srgbClr val="ECECF1"/>
              </a:solidFill>
              <a:effectLst/>
              <a:latin typeface="Söhne"/>
            </a:endParaRPr>
          </a:p>
          <a:p>
            <a:pPr marL="0" indent="0">
              <a:buNone/>
            </a:pPr>
            <a:r>
              <a:rPr lang="en-US" b="0" i="0" dirty="0">
                <a:solidFill>
                  <a:srgbClr val="ECECF1"/>
                </a:solidFill>
                <a:effectLst/>
                <a:latin typeface="Söhne"/>
              </a:rPr>
              <a:t>1. We choose fine-tuning an existing model because training a diffusion model from the beginning is resource-intensive, requiring a large amount of data. Second, fine-tuning actually enhances the model's adaptability to various generation tasks. It resembles few-shot learning, where only a small amount of network data is needed to tailor the model to specific generation objectives.</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generation, we give the model the prompt that specifies the type of traffic we want and produce the output. However, during generation, we apply constrains using the tool ControlNet.</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ControlNet takes an input of a single example image of the desired network traffic that </a:t>
            </a:r>
            <a:r>
              <a:rPr lang="en-US" b="0" i="0" dirty="0">
                <a:solidFill>
                  <a:srgbClr val="000000"/>
                </a:solidFill>
                <a:effectLst/>
                <a:latin typeface="Lucida Grande" panose="020B0600040502020204"/>
              </a:rPr>
              <a:t>we want to produce more synthetic versions for.</a:t>
            </a:r>
            <a:endParaRPr lang="en-US" b="0" i="0" dirty="0">
              <a:solidFill>
                <a:srgbClr val="000000"/>
              </a:solidFill>
              <a:effectLst/>
              <a:latin typeface="Lucida Grande" panose="020B0600040502020204"/>
            </a:endParaRPr>
          </a:p>
          <a:p>
            <a:pPr marL="228600" indent="-228600">
              <a:buAutoNum type="arabicPeriod"/>
            </a:pPr>
            <a:r>
              <a:rPr lang="en-US" b="0" i="0" dirty="0">
                <a:solidFill>
                  <a:srgbClr val="000000"/>
                </a:solidFill>
                <a:effectLst/>
                <a:latin typeface="Lucida Grande" panose="020B0600040502020204"/>
              </a:rPr>
              <a:t>It carries out edge detection on the example, which in this case marks the region of generation to only TCP and IP header fields.</a:t>
            </a:r>
            <a:endParaRPr lang="en-US" b="0" i="0" dirty="0">
              <a:solidFill>
                <a:srgbClr val="000000"/>
              </a:solidFill>
              <a:effectLst/>
              <a:latin typeface="Lucida Grande" panose="020B0600040502020204"/>
            </a:endParaRPr>
          </a:p>
          <a:p>
            <a:pPr marL="228600" indent="-228600">
              <a:buAutoNum type="arabicPeriod"/>
            </a:pPr>
            <a:r>
              <a:rPr lang="en-US" b="0" i="0" dirty="0">
                <a:solidFill>
                  <a:srgbClr val="000000"/>
                </a:solidFill>
                <a:effectLst/>
                <a:latin typeface="Lucida Grande" panose="020B0600040502020204"/>
              </a:rPr>
              <a:t>During generation, it uses these edges as references and ensures that the generated data follows this patterns to only produce TCP packets.</a:t>
            </a:r>
            <a:endParaRPr lang="en-US" dirty="0"/>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panose="020B0600040502020204"/>
              </a:rPr>
              <a:t>As a result, we let the controlled generation to </a:t>
            </a:r>
            <a:r>
              <a:rPr lang="en-US" b="0" i="0" dirty="0" err="1">
                <a:solidFill>
                  <a:srgbClr val="000000"/>
                </a:solidFill>
                <a:effectLst/>
                <a:latin typeface="Lucida Grande" panose="020B0600040502020204"/>
              </a:rPr>
              <a:t>fullfill</a:t>
            </a:r>
            <a:r>
              <a:rPr lang="en-US" b="0" i="0" dirty="0">
                <a:solidFill>
                  <a:srgbClr val="000000"/>
                </a:solidFill>
                <a:effectLst/>
                <a:latin typeface="Lucida Grande" panose="020B0600040502020204"/>
              </a:rPr>
              <a:t> general conformance to the protocol and header field values distributions to the real data, but then further modify and correct the details within the synthetic data to ensure higher levels of compliances to protocol rules. Specifically we divide these into both inter and intra packet rules.</a:t>
            </a:r>
            <a:endParaRPr lang="en-US" b="0" i="0" dirty="0">
              <a:solidFill>
                <a:srgbClr val="000000"/>
              </a:solidFill>
              <a:effectLst/>
              <a:latin typeface="Lucida Grande" panose="020B0600040502020204"/>
            </a:endParaRPr>
          </a:p>
          <a:p>
            <a:endParaRPr lang="en-US" b="0" i="0" dirty="0">
              <a:solidFill>
                <a:srgbClr val="000000"/>
              </a:solidFill>
              <a:effectLst/>
              <a:latin typeface="Lucida Grande" panose="020B0600040502020204"/>
            </a:endParaRPr>
          </a:p>
          <a:p>
            <a:r>
              <a:rPr lang="en-US" b="0" i="0" dirty="0">
                <a:solidFill>
                  <a:srgbClr val="000000"/>
                </a:solidFill>
                <a:effectLst/>
                <a:latin typeface="Lucida Grande" panose="020B0600040502020204"/>
              </a:rPr>
              <a:t>For inter-packet rules, we are looking at </a:t>
            </a:r>
            <a:r>
              <a:rPr lang="en-US" dirty="0"/>
              <a:t>the relationships and sequencing between header fields within multiple packets in a network flow. For instance, in a typical TCP connection, packets need to be sequenced properly, starting with the handshake process.</a:t>
            </a:r>
            <a:endParaRPr lang="en-US" dirty="0"/>
          </a:p>
          <a:p>
            <a:endParaRPr lang="en-US" dirty="0"/>
          </a:p>
          <a:p>
            <a:r>
              <a:rPr lang="en-US" dirty="0"/>
              <a:t>For Intra-Packet Rules we are referring the correctness of the structure and contents within individual packets.</a:t>
            </a:r>
            <a:endParaRPr lang="en-US" dirty="0"/>
          </a:p>
          <a:p>
            <a:r>
              <a:rPr lang="en-US" dirty="0"/>
              <a:t>For example, many protocol headers have a checksum field computed based on the packet’s contents to detect errors during transmission. It’s crucial that the checksum is consistent with the packet’s payload.</a:t>
            </a:r>
            <a:endParaRPr lang="en-US" dirty="0"/>
          </a:p>
          <a:p>
            <a:endParaRPr lang="en-US" dirty="0"/>
          </a:p>
          <a:p>
            <a:pPr marL="228600" indent="-228600">
              <a:buAutoNum type="arabicPeriod"/>
            </a:pPr>
            <a:r>
              <a:rPr lang="en-US" dirty="0"/>
              <a:t>So to maximize compliance with transport and network layer protocol rules, we first identify a subset of these critical header fields that mandate strict adherence, e.g., sequence and acknowledgement numbers. 			On the other hand, some fields can accommodate a degree of flexibility without necessarily severally compromising the traffic integrity, such as TCP window size or TTL. 				The objective here is to limit the scope of fields requiring modification during post-processing, ensuring we retain as much of the original generative model’s output as possible and minimize potential impacts on ML-driven tasks, while still ensuring the synthetic traffic’s compatibility with network analysis tools. </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constructing dependency trees to represent these rules. And for our generated traffic, we traverse the trees bottom-up fashion.</a:t>
            </a:r>
            <a:endParaRPr lang="en-US" dirty="0"/>
          </a:p>
          <a:p>
            <a:endParaRPr lang="en-US" dirty="0"/>
          </a:p>
          <a:p>
            <a:r>
              <a:rPr lang="en-US" dirty="0"/>
              <a:t>We first make sure that the intra-packet dependencies are satisfied to ensure that individual packets are internally consistent. We then address inter-packet dependencies, guaranteeing that the packets in a flow relate correctly to one another.</a:t>
            </a:r>
            <a:endParaRPr lang="en-US" dirty="0"/>
          </a:p>
          <a:p>
            <a:endParaRPr lang="en-US" dirty="0"/>
          </a:p>
          <a:p>
            <a:r>
              <a:rPr lang="en-US" dirty="0"/>
              <a:t>For fields that require random initialization or uniformity across packets such as IP </a:t>
            </a:r>
            <a:r>
              <a:rPr lang="en-US" dirty="0" err="1"/>
              <a:t>addreses</a:t>
            </a:r>
            <a:r>
              <a:rPr lang="en-US" dirty="0"/>
              <a:t> and ports, we use majority voting based on the generated values to determine the values.</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panose="020B0600040502020204"/>
              </a:rPr>
              <a:t>And we can see that, after this post-generation heuristic, while still showing variations from the real data, we are seeing much more detailed structure compared to the original output from the controlled generation.</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panose="020B0600040502020204"/>
              </a:rPr>
              <a:t>The last step of the framework would be taking this produced image representation and</a:t>
            </a:r>
            <a:endParaRPr lang="en-US" b="0" i="0" dirty="0">
              <a:solidFill>
                <a:srgbClr val="000000"/>
              </a:solidFill>
              <a:effectLst/>
              <a:latin typeface="Lucida Grande" panose="020B0600040502020204"/>
            </a:endParaRPr>
          </a:p>
          <a:p>
            <a:r>
              <a:rPr lang="en-US" b="0" i="0" dirty="0">
                <a:solidFill>
                  <a:srgbClr val="000000"/>
                </a:solidFill>
                <a:effectLst/>
                <a:latin typeface="Lucida Grande" panose="020B0600040502020204"/>
              </a:rPr>
              <a:t>1. convert it back into encoded </a:t>
            </a:r>
            <a:r>
              <a:rPr lang="en-US" b="0" i="0" dirty="0" err="1">
                <a:solidFill>
                  <a:srgbClr val="000000"/>
                </a:solidFill>
                <a:effectLst/>
                <a:latin typeface="Lucida Grande" panose="020B0600040502020204"/>
              </a:rPr>
              <a:t>pcap</a:t>
            </a:r>
            <a:r>
              <a:rPr lang="en-US" b="0" i="0" dirty="0">
                <a:solidFill>
                  <a:srgbClr val="000000"/>
                </a:solidFill>
                <a:effectLst/>
                <a:latin typeface="Lucida Grande" panose="020B0600040502020204"/>
              </a:rPr>
              <a:t> format which can be used for downstream tasks. </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how this framework actually benefits the downstream task,</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We fine-tune this framework </a:t>
            </a:r>
            <a:r>
              <a:rPr lang="en-US" b="0" i="0" dirty="0">
                <a:solidFill>
                  <a:srgbClr val="ECECF1"/>
                </a:solidFill>
                <a:effectLst/>
                <a:latin typeface="Söhne"/>
              </a:rPr>
              <a:t>with real network traces from 3 service types such as streaming versus web browsing, which are further broken down in 10 applications such as Netflix and YouTube.</a:t>
            </a: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b="0" i="0" dirty="0">
              <a:solidFill>
                <a:srgbClr val="ECECF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ECECF1"/>
                </a:solidFill>
                <a:effectLst/>
                <a:latin typeface="Söhne"/>
              </a:rPr>
              <a:t>We use the same data to train NetShare, which is a time-series-based GAN generator capable of generating </a:t>
            </a:r>
            <a:r>
              <a:rPr lang="en-US" b="0" i="0" dirty="0" err="1">
                <a:solidFill>
                  <a:srgbClr val="ECECF1"/>
                </a:solidFill>
                <a:effectLst/>
                <a:latin typeface="Söhne"/>
              </a:rPr>
              <a:t>netflow</a:t>
            </a:r>
            <a:r>
              <a:rPr lang="en-US" b="0" i="0" dirty="0">
                <a:solidFill>
                  <a:srgbClr val="ECECF1"/>
                </a:solidFill>
                <a:effectLst/>
                <a:latin typeface="Söhne"/>
              </a:rPr>
              <a:t>-like attributes and use that as a baseline.</a:t>
            </a:r>
            <a:endParaRPr lang="en-US" b="0" i="0" dirty="0">
              <a:solidFill>
                <a:srgbClr val="ECECF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first </a:t>
            </a:r>
            <a:r>
              <a:rPr lang="en-US" b="0" i="0" dirty="0">
                <a:solidFill>
                  <a:srgbClr val="374151"/>
                </a:solidFill>
                <a:effectLst/>
                <a:latin typeface="Söhne"/>
              </a:rPr>
              <a:t>look the statistical similarity of our synthetic data compared to the real data.</a:t>
            </a:r>
            <a:endParaRPr lang="en-US" b="0" i="0" dirty="0">
              <a:solidFill>
                <a:srgbClr val="374151"/>
              </a:solidFill>
              <a:effectLst/>
              <a:latin typeface="Söhne"/>
            </a:endParaRPr>
          </a:p>
          <a:p>
            <a:r>
              <a:rPr lang="en-US" b="0" i="0" dirty="0">
                <a:solidFill>
                  <a:srgbClr val="374151"/>
                </a:solidFill>
                <a:effectLst/>
                <a:latin typeface="Söhne"/>
              </a:rPr>
              <a:t>We see that, on fields that both our method and the baseline method generates such as the the protocol used, we see an average of greater than 30% improvement in statistical similarity measured using metrics such as </a:t>
            </a:r>
            <a:r>
              <a:rPr lang="en-US" b="0" i="0" dirty="0" err="1">
                <a:solidFill>
                  <a:srgbClr val="374151"/>
                </a:solidFill>
                <a:effectLst/>
                <a:latin typeface="Söhne"/>
              </a:rPr>
              <a:t>jsd</a:t>
            </a:r>
            <a:r>
              <a:rPr lang="en-US" b="0" i="0" dirty="0">
                <a:solidFill>
                  <a:srgbClr val="374151"/>
                </a:solidFill>
                <a:effectLst/>
                <a:latin typeface="Söhne"/>
              </a:rPr>
              <a:t> and EMD. And on all of the fields generated, our method see over 70% improvement over the baseline.</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now </a:t>
            </a:r>
            <a:r>
              <a:rPr lang="en-US" b="0" i="0" dirty="0">
                <a:solidFill>
                  <a:srgbClr val="374151"/>
                </a:solidFill>
                <a:effectLst/>
                <a:latin typeface="Söhne"/>
              </a:rPr>
              <a:t>look the impact of our synthetic data on</a:t>
            </a:r>
            <a:r>
              <a:rPr lang="en-US" b="0" i="0" dirty="0">
                <a:solidFill>
                  <a:srgbClr val="ECECF1"/>
                </a:solidFill>
                <a:effectLst/>
                <a:latin typeface="Söhne"/>
              </a:rPr>
              <a:t> machine learning tasks, </a:t>
            </a:r>
            <a:r>
              <a:rPr lang="en-US" b="0" i="0" dirty="0">
                <a:solidFill>
                  <a:srgbClr val="374151"/>
                </a:solidFill>
                <a:effectLst/>
                <a:latin typeface="Söhne"/>
              </a:rPr>
              <a:t>particularly</a:t>
            </a:r>
            <a:r>
              <a:rPr lang="en-US" b="0" i="0" dirty="0">
                <a:solidFill>
                  <a:srgbClr val="ECECF1"/>
                </a:solidFill>
                <a:effectLst/>
                <a:latin typeface="Söhne"/>
              </a:rPr>
              <a:t> traffic classification aiming at categorizing flows into particular services or applications.</a:t>
            </a:r>
            <a:endParaRPr lang="en-US" b="0" i="0" dirty="0">
              <a:solidFill>
                <a:srgbClr val="ECECF1"/>
              </a:solidFill>
              <a:effectLst/>
              <a:latin typeface="Söhne"/>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b="0" i="0" dirty="0">
                <a:solidFill>
                  <a:srgbClr val="ECECF1"/>
                </a:solidFill>
                <a:effectLst/>
                <a:latin typeface="Söhne"/>
              </a:rPr>
              <a:t>We first allow the training of the model completely on synthetic data and test the model accuracy completely on real data. And on average we see an higher than 60% improvement in accuracy when our synthetic data is used compared to the baseline synthetic data. This enhanced performance is attributed to our higher granularity, which inherently provide more features for learning, as well as our controlled generation process that attempts to mimic real protocol and header field value distributions.</a:t>
            </a:r>
            <a:endParaRPr lang="en-US" b="0" i="0" dirty="0">
              <a:solidFill>
                <a:srgbClr val="ECECF1"/>
              </a:solidFill>
              <a:effectLst/>
              <a:latin typeface="Söhne"/>
            </a:endParaRP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availability of these datasets are limited because of concerns in publicly sharing them, including privacy leaks, </a:t>
            </a:r>
            <a:r>
              <a:rPr lang="en-US" b="0" i="0" dirty="0">
                <a:solidFill>
                  <a:srgbClr val="0F0F0F"/>
                </a:solidFill>
                <a:effectLst/>
                <a:latin typeface="Söhne"/>
              </a:rPr>
              <a:t>maintenance costs, and potential collection problems.</a:t>
            </a:r>
            <a:endParaRPr lang="en-US" b="0" i="0" dirty="0">
              <a:solidFill>
                <a:srgbClr val="0F0F0F"/>
              </a:solidFill>
              <a:effectLst/>
              <a:latin typeface="Söhne"/>
            </a:endParaRPr>
          </a:p>
          <a:p>
            <a:r>
              <a:rPr lang="en-US" b="0" i="0" dirty="0">
                <a:solidFill>
                  <a:srgbClr val="0F0F0F"/>
                </a:solidFill>
                <a:effectLst/>
                <a:latin typeface="Söhne"/>
              </a:rPr>
              <a:t>1. </a:t>
            </a:r>
            <a:r>
              <a:rPr lang="en-US" dirty="0"/>
              <a:t>To address this scarcity, one solution is to derive synthetic data from existing datasets.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a:t>
            </a:r>
            <a:r>
              <a:rPr lang="en-US" b="0" i="0" dirty="0">
                <a:solidFill>
                  <a:srgbClr val="374151"/>
                </a:solidFill>
                <a:effectLst/>
                <a:latin typeface="Söhne"/>
              </a:rPr>
              <a:t>then look at the scenarios where the training is done using a mixture of both real and synthetic data by gradually replacing proportions of the real training data with the synthetic data, and across all scenarios, ML models that use our synthetic data is able to outperform those that use the baseline synthetic data.</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Last we look at the case where we try to use synthetic data to solve the problem of class imbalance. Here we populate under represented classes using the synthetic data points until these classes have the same number of instances as the most popular class.</a:t>
            </a:r>
            <a:endParaRPr lang="en-US" b="0" i="0" dirty="0">
              <a:solidFill>
                <a:srgbClr val="ECECF1"/>
              </a:solidFill>
              <a:effectLst/>
              <a:latin typeface="Söhne"/>
            </a:endParaRPr>
          </a:p>
          <a:p>
            <a:r>
              <a:rPr lang="en-US" b="0" i="0" dirty="0">
                <a:solidFill>
                  <a:srgbClr val="ECECF1"/>
                </a:solidFill>
                <a:effectLst/>
                <a:latin typeface="Söhne"/>
              </a:rPr>
              <a:t>1. And we can see that, the machine learning accuracy actually improves when we carry out class balancing using </a:t>
            </a:r>
            <a:r>
              <a:rPr lang="en-US" b="0" i="0" dirty="0" err="1">
                <a:solidFill>
                  <a:srgbClr val="ECECF1"/>
                </a:solidFill>
                <a:effectLst/>
                <a:latin typeface="Söhne"/>
              </a:rPr>
              <a:t>NetDiffusion</a:t>
            </a:r>
            <a:r>
              <a:rPr lang="en-US" b="0" i="0" dirty="0">
                <a:solidFill>
                  <a:srgbClr val="ECECF1"/>
                </a:solidFill>
                <a:effectLst/>
                <a:latin typeface="Söhne"/>
              </a:rPr>
              <a:t> data and for particular classes that are underrepresented such as </a:t>
            </a:r>
            <a:r>
              <a:rPr lang="en-US" b="0" i="0" dirty="0" err="1">
                <a:solidFill>
                  <a:srgbClr val="ECECF1"/>
                </a:solidFill>
                <a:effectLst/>
                <a:latin typeface="Söhne"/>
              </a:rPr>
              <a:t>facebook</a:t>
            </a:r>
            <a:r>
              <a:rPr lang="en-US" b="0" i="0" dirty="0">
                <a:solidFill>
                  <a:srgbClr val="ECECF1"/>
                </a:solidFill>
                <a:effectLst/>
                <a:latin typeface="Söhne"/>
              </a:rPr>
              <a:t> meet and zoom in this case, the classification accuracy actually improves by a significant amount as we drastically increased their presence using high quality data that resembles the real instances. Which is not necessarily the case of the baseline.</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Now we look at the performance of </a:t>
            </a:r>
            <a:r>
              <a:rPr lang="en-US" b="0" i="0" dirty="0" err="1">
                <a:solidFill>
                  <a:srgbClr val="ECECF1"/>
                </a:solidFill>
                <a:effectLst/>
                <a:latin typeface="Söhne"/>
              </a:rPr>
              <a:t>NetDiffusion</a:t>
            </a:r>
            <a:r>
              <a:rPr lang="en-US" b="0" i="0" dirty="0">
                <a:solidFill>
                  <a:srgbClr val="ECECF1"/>
                </a:solidFill>
                <a:effectLst/>
                <a:latin typeface="Söhne"/>
              </a:rPr>
              <a:t> data with non-ML tasks.</a:t>
            </a:r>
            <a:endParaRPr lang="en-US" b="0" i="0" dirty="0">
              <a:solidFill>
                <a:srgbClr val="ECECF1"/>
              </a:solidFill>
              <a:effectLst/>
              <a:latin typeface="Söhne"/>
            </a:endParaRPr>
          </a:p>
          <a:p>
            <a:r>
              <a:rPr lang="en-US" b="0" i="0" dirty="0">
                <a:solidFill>
                  <a:srgbClr val="ECECF1"/>
                </a:solidFill>
                <a:effectLst/>
                <a:latin typeface="Söhne"/>
              </a:rPr>
              <a:t>1. We first verify that our data is highly compatible with both </a:t>
            </a:r>
            <a:r>
              <a:rPr lang="en-US" b="0" i="0" dirty="0" err="1">
                <a:solidFill>
                  <a:srgbClr val="ECECF1"/>
                </a:solidFill>
                <a:effectLst/>
                <a:latin typeface="Söhne"/>
              </a:rPr>
              <a:t>WireShark</a:t>
            </a:r>
            <a:r>
              <a:rPr lang="en-US" b="0" i="0" dirty="0">
                <a:solidFill>
                  <a:srgbClr val="ECECF1"/>
                </a:solidFill>
                <a:effectLst/>
                <a:latin typeface="Söhne"/>
              </a:rPr>
              <a:t> and </a:t>
            </a:r>
            <a:r>
              <a:rPr lang="en-US" b="0" i="0" dirty="0" err="1">
                <a:solidFill>
                  <a:srgbClr val="ECECF1"/>
                </a:solidFill>
                <a:effectLst/>
                <a:latin typeface="Söhne"/>
              </a:rPr>
              <a:t>TCPReplay</a:t>
            </a:r>
            <a:r>
              <a:rPr lang="en-US" b="0" i="0" dirty="0">
                <a:solidFill>
                  <a:srgbClr val="ECECF1"/>
                </a:solidFill>
                <a:effectLst/>
                <a:latin typeface="Söhne"/>
              </a:rPr>
              <a:t> with no significant errors or exceptions raised when our generated data is passed into these tools</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We then survey a list of network operation tasks and show that essential metrics for these tasks can be successfully derived from our data, including tasks ranging from traffic analysis to routing behavior analysis.</a:t>
            </a:r>
            <a:endParaRPr lang="en-US" b="0" i="0" dirty="0">
              <a:solidFill>
                <a:srgbClr val="ECECF1"/>
              </a:solidFill>
              <a:effectLst/>
              <a:latin typeface="Söhne"/>
            </a:endParaRPr>
          </a:p>
          <a:p>
            <a:endParaRPr lang="en-US" b="0" i="0" dirty="0">
              <a:solidFill>
                <a:srgbClr val="ECECF1"/>
              </a:solidFill>
              <a:effectLst/>
              <a:latin typeface="Söhne"/>
            </a:endParaRPr>
          </a:p>
          <a:p>
            <a:r>
              <a:rPr lang="en-US" b="0" i="0" dirty="0">
                <a:solidFill>
                  <a:srgbClr val="ECECF1"/>
                </a:solidFill>
                <a:effectLst/>
                <a:latin typeface="Söhne"/>
              </a:rPr>
              <a:t>As you can see that there are still certain fields such as the TCP flags that are not 100% as expected in our data, and we are actively working on these further formulating these fields by adding additional techniques such as incorporating a </a:t>
            </a:r>
            <a:r>
              <a:rPr lang="en-US" b="0" i="0" dirty="0" err="1">
                <a:solidFill>
                  <a:srgbClr val="ECECF1"/>
                </a:solidFill>
                <a:effectLst/>
                <a:latin typeface="Söhne"/>
              </a:rPr>
              <a:t>tcp</a:t>
            </a:r>
            <a:r>
              <a:rPr lang="en-US" b="0" i="0" dirty="0">
                <a:solidFill>
                  <a:srgbClr val="ECECF1"/>
                </a:solidFill>
                <a:effectLst/>
                <a:latin typeface="Söhne"/>
              </a:rPr>
              <a:t> state machine or by training from scratch a dedicated control model and constraint bounded generation and denoising steps.</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To wrap up, we show that our proposed paradigm is promising for generating these highly granular and realistic traffic data.</a:t>
            </a:r>
            <a:endParaRPr lang="en-US" b="0" i="0" dirty="0">
              <a:solidFill>
                <a:srgbClr val="0F0F0F"/>
              </a:solidFill>
              <a:effectLst/>
              <a:latin typeface="Söhne"/>
            </a:endParaRPr>
          </a:p>
          <a:p>
            <a:r>
              <a:rPr lang="en-US" b="0" i="0" dirty="0">
                <a:solidFill>
                  <a:srgbClr val="0F0F0F"/>
                </a:solidFill>
                <a:effectLst/>
                <a:latin typeface="Söhne"/>
              </a:rPr>
              <a:t>However there remains many challenges that are worth looking into.</a:t>
            </a:r>
            <a:endParaRPr lang="en-US" b="0" i="0" dirty="0">
              <a:solidFill>
                <a:srgbClr val="0F0F0F"/>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0F0F0F"/>
                </a:solidFill>
                <a:effectLst/>
                <a:latin typeface="Söhne"/>
              </a:rPr>
              <a:t>1. For example, in this framework, </a:t>
            </a:r>
            <a:r>
              <a:rPr lang="en-US" b="0" i="0" dirty="0">
                <a:solidFill>
                  <a:srgbClr val="374151"/>
                </a:solidFill>
                <a:effectLst/>
                <a:latin typeface="Söhne"/>
              </a:rPr>
              <a:t>the model's efficacy is tested only with producing already-seen traffic. Future work could explore using the prompt-based nature of text-to-image diffusion models for context transferring, for instance, if we fine-tune or train a model using TLS encrypted </a:t>
            </a:r>
            <a:r>
              <a:rPr lang="en-US" b="0" i="0" dirty="0" err="1">
                <a:solidFill>
                  <a:srgbClr val="374151"/>
                </a:solidFill>
                <a:effectLst/>
                <a:latin typeface="Söhne"/>
              </a:rPr>
              <a:t>Youtube</a:t>
            </a:r>
            <a:r>
              <a:rPr lang="en-US" b="0" i="0" dirty="0">
                <a:solidFill>
                  <a:srgbClr val="374151"/>
                </a:solidFill>
                <a:effectLst/>
                <a:latin typeface="Söhne"/>
              </a:rPr>
              <a:t> traffic and VPN-encrypted Netflix traffic, can we design the model in such a fashion where it can learn the VPN encryption style and produce VPN-encrypted </a:t>
            </a:r>
            <a:r>
              <a:rPr lang="en-US" b="0" i="0" dirty="0" err="1">
                <a:solidFill>
                  <a:srgbClr val="374151"/>
                </a:solidFill>
                <a:effectLst/>
                <a:latin typeface="Söhne"/>
              </a:rPr>
              <a:t>Youtube</a:t>
            </a:r>
            <a:r>
              <a:rPr lang="en-US" b="0" i="0" dirty="0">
                <a:solidFill>
                  <a:srgbClr val="374151"/>
                </a:solidFill>
                <a:effectLst/>
                <a:latin typeface="Söhne"/>
              </a:rPr>
              <a:t> traffic without ever seeing it.</a:t>
            </a:r>
            <a:endParaRPr lang="en-US" b="0" i="0" dirty="0">
              <a:solidFill>
                <a:srgbClr val="0F0F0F"/>
              </a:solidFill>
              <a:effectLst/>
              <a:latin typeface="Söhne"/>
            </a:endParaRPr>
          </a:p>
          <a:p>
            <a:r>
              <a:rPr lang="en-US" b="0" i="0" dirty="0">
                <a:solidFill>
                  <a:srgbClr val="0F0F0F"/>
                </a:solidFill>
                <a:effectLst/>
                <a:latin typeface="Söhne"/>
              </a:rPr>
              <a:t>2. Additionally, network traffic data comes with variable input/output lengths and high dimensionality which produce unique challenges. For example our current framework is limited by the image dimension which confines the image to 1024 rows of pixels, meaning 1024 packets, this highlights the need for specialized models and optimization techniques for effective traffic data synthesis. This limits not only to diffusion models but also LLMs as well where the token cap can pose constrains.</a:t>
            </a:r>
            <a:endParaRPr lang="en-US" b="0" i="0" dirty="0">
              <a:solidFill>
                <a:srgbClr val="0F0F0F"/>
              </a:solidFill>
              <a:effectLst/>
              <a:latin typeface="Söhne"/>
            </a:endParaRPr>
          </a:p>
          <a:p>
            <a:r>
              <a:rPr lang="en-US" b="0" i="0" dirty="0">
                <a:solidFill>
                  <a:srgbClr val="0F0F0F"/>
                </a:solidFill>
                <a:effectLst/>
                <a:latin typeface="Söhne"/>
              </a:rPr>
              <a:t>3. Lastly, it would be great if we can create a foundation model that resembles something like stable diffusion, but specifically for networking scenarios, which does not limit to traffic generation.</a:t>
            </a:r>
            <a:endParaRPr lang="en-US" b="0" i="0" dirty="0">
              <a:solidFill>
                <a:srgbClr val="0F0F0F"/>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F0F0F"/>
                </a:solidFill>
                <a:effectLst/>
                <a:latin typeface="Söhne"/>
              </a:rPr>
              <a:t>For instance, when generating synthetic inter-arrival times for flows, we aim for the overall average to closely match real data, while allowing minor variations in individual data points.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374151"/>
                </a:solidFill>
                <a:effectLst/>
                <a:latin typeface="Söhne"/>
              </a:rPr>
              <a:t>Early methods for generating synthetic network data, like ns-3, YANS, and MGEN, can produce traffic with full headers and payload, but need a lot of manual effort and domain knowledge to configure.</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374151"/>
                </a:solidFill>
                <a:effectLst/>
                <a:latin typeface="Söhne"/>
              </a:rPr>
              <a:t>And they mainly retransmit existing traffic, meaning that they only change meta-attributes like timestamps</a:t>
            </a:r>
            <a:r>
              <a:rPr lang="zh-CN" altLang="en-US" b="0" i="0" dirty="0">
                <a:solidFill>
                  <a:srgbClr val="374151"/>
                </a:solidFill>
                <a:effectLst/>
                <a:latin typeface="Söhne"/>
              </a:rPr>
              <a:t> </a:t>
            </a:r>
            <a:r>
              <a:rPr lang="en-US" altLang="zh-CN" b="0" i="0" dirty="0">
                <a:solidFill>
                  <a:srgbClr val="374151"/>
                </a:solidFill>
                <a:effectLst/>
                <a:latin typeface="Söhne"/>
              </a:rPr>
              <a:t>or traffic rate</a:t>
            </a:r>
            <a:r>
              <a:rPr lang="en-US" b="0" i="0" dirty="0">
                <a:solidFill>
                  <a:srgbClr val="374151"/>
                </a:solidFill>
                <a:effectLst/>
                <a:latin typeface="Söhne"/>
              </a:rPr>
              <a:t> but leave</a:t>
            </a:r>
            <a:r>
              <a:rPr lang="zh-CN" altLang="en-US" b="0" i="0" dirty="0">
                <a:solidFill>
                  <a:srgbClr val="374151"/>
                </a:solidFill>
                <a:effectLst/>
                <a:latin typeface="Söhne"/>
              </a:rPr>
              <a:t> </a:t>
            </a:r>
            <a:r>
              <a:rPr lang="en-US" b="0" i="0" dirty="0">
                <a:solidFill>
                  <a:srgbClr val="374151"/>
                </a:solidFill>
                <a:effectLst/>
                <a:latin typeface="Söhne"/>
              </a:rPr>
              <a:t>the traffic content relatively untouched. </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defRPr/>
            </a:pPr>
            <a:r>
              <a:rPr lang="en-US" b="0" i="0" dirty="0">
                <a:solidFill>
                  <a:srgbClr val="374151"/>
                </a:solidFill>
                <a:effectLst/>
                <a:latin typeface="Söhne"/>
              </a:rPr>
              <a:t>So, while useful, they limited for improving ML models which </a:t>
            </a:r>
            <a:r>
              <a:rPr lang="en-US" b="0" i="0" dirty="0">
                <a:solidFill>
                  <a:srgbClr val="0F0F0F"/>
                </a:solidFill>
                <a:effectLst/>
                <a:latin typeface="Söhne"/>
              </a:rPr>
              <a:t>often want some variation in generated traces to enhance model's robustness against unseen events.</a:t>
            </a:r>
            <a:endParaRPr lang="en-US" b="0" i="0" dirty="0">
              <a:solidFill>
                <a:srgbClr val="0F0F0F"/>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CECF1"/>
                </a:solidFill>
                <a:effectLst/>
                <a:latin typeface="Söhne"/>
              </a:rPr>
              <a:t>More state of the art solutions for producing synthetic network data start to use automated ML techniques such as generative neural networks.</a:t>
            </a:r>
            <a:endParaRPr lang="en-US" b="0" i="0" dirty="0">
              <a:solidFill>
                <a:srgbClr val="ECECF1"/>
              </a:solidFill>
              <a:effectLst/>
              <a:latin typeface="Söhne"/>
            </a:endParaRPr>
          </a:p>
          <a:p>
            <a:pPr marL="228600" indent="-228600">
              <a:buAutoNum type="arabicPeriod"/>
            </a:pPr>
            <a:r>
              <a:rPr lang="en-US" dirty="0"/>
              <a:t>With representative tools such as </a:t>
            </a:r>
            <a:r>
              <a:rPr lang="en-US" dirty="0" err="1"/>
              <a:t>DoppelGANger</a:t>
            </a:r>
            <a:r>
              <a:rPr lang="en-US" dirty="0"/>
              <a:t> and NetShare.</a:t>
            </a:r>
            <a:endParaRPr lang="en-US" b="0" i="0" dirty="0">
              <a:solidFill>
                <a:schemeClr val="tx1"/>
              </a:solidFill>
              <a:effectLst/>
              <a:latin typeface="+mn-lt"/>
            </a:endParaRPr>
          </a:p>
          <a:p>
            <a:pPr marL="228600" indent="-228600">
              <a:buAutoNum type="arabicPeriod"/>
            </a:pPr>
            <a:r>
              <a:rPr lang="en-US" b="0" i="0" dirty="0">
                <a:solidFill>
                  <a:srgbClr val="ECECF1"/>
                </a:solidFill>
                <a:effectLst/>
                <a:latin typeface="Söhne"/>
              </a:rPr>
              <a:t>These models produce non-identical yet realistic variations of real traces, which can help simulating unseen events in the original dataset</a:t>
            </a:r>
            <a:r>
              <a:rPr lang="en-US" b="0" i="0" dirty="0">
                <a:solidFill>
                  <a:srgbClr val="0F0F0F"/>
                </a:solidFill>
                <a:effectLst/>
                <a:latin typeface="Söhne"/>
              </a:rPr>
              <a:t>. </a:t>
            </a:r>
            <a:r>
              <a:rPr lang="en-US" b="0" i="0" dirty="0">
                <a:solidFill>
                  <a:srgbClr val="ECECF1"/>
                </a:solidFill>
                <a:effectLst/>
                <a:latin typeface="Söhne"/>
              </a:rPr>
              <a:t>At the same time, they aim to maintain high overall statistical similarity to real data to maximize the synthetic data's practical use in real-world scenarios.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GAN-based tools are great, </a:t>
            </a:r>
            <a:r>
              <a:rPr lang="en-US" b="0" i="0" dirty="0">
                <a:solidFill>
                  <a:srgbClr val="ECECF1"/>
                </a:solidFill>
                <a:effectLst/>
                <a:latin typeface="Söhne"/>
              </a:rPr>
              <a:t>they have notable limitations due to the current design choices.</a:t>
            </a:r>
            <a:endParaRPr lang="en-US" b="0" i="0" dirty="0">
              <a:solidFill>
                <a:srgbClr val="ECECF1"/>
              </a:solidFill>
              <a:effectLst/>
              <a:latin typeface="Söhne"/>
            </a:endParaRPr>
          </a:p>
          <a:p>
            <a:r>
              <a:rPr lang="en-US" dirty="0"/>
              <a:t>First, ML models often experience low accuracy when using </a:t>
            </a:r>
            <a:r>
              <a:rPr lang="en-US"/>
              <a:t>these synthetic.</a:t>
            </a:r>
            <a:endParaRPr lang="en-US" b="0" i="0" dirty="0">
              <a:solidFill>
                <a:srgbClr val="ECECF1"/>
              </a:solidFill>
              <a:effectLst/>
              <a:latin typeface="Söhne"/>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effectLst/>
              </a:rPr>
              <a:t>For instance, using NetShare as an example which produces </a:t>
            </a:r>
            <a:r>
              <a:rPr lang="en-US" dirty="0" err="1">
                <a:effectLst/>
              </a:rPr>
              <a:t>netflow</a:t>
            </a:r>
            <a:r>
              <a:rPr lang="en-US" dirty="0">
                <a:effectLst/>
              </a:rPr>
              <a:t> like attributes,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effectLst/>
              </a:rPr>
              <a:t>We first see that training and testing a model for service classification on completely real NetFlow data is much more accurate than when synthetic data is used. This can potentially be because these synthetic data fails to adequately </a:t>
            </a:r>
            <a:r>
              <a:rPr lang="en-US" dirty="0"/>
              <a:t>preserve critical distinguishing feature values in the real dataset, which negatively affects the models’ in classification accuracy.</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effectLst/>
              </a:rPr>
              <a:t>And secondly, most current methods generate only aggregated flow-level statistics, and even when they attempt to produce packet-level details, they include only a few packet headers.</a:t>
            </a: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effectLst/>
              </a:rPr>
              <a:t>But we see that learning from raw network traffic such as </a:t>
            </a:r>
            <a:r>
              <a:rPr lang="en-US" dirty="0" err="1">
                <a:effectLst/>
              </a:rPr>
              <a:t>pcaps</a:t>
            </a:r>
            <a:r>
              <a:rPr lang="en-US" dirty="0">
                <a:effectLst/>
              </a:rPr>
              <a:t> tend to produce higher accuracy than learning from </a:t>
            </a:r>
            <a:r>
              <a:rPr lang="en-US" dirty="0" err="1">
                <a:effectLst/>
              </a:rPr>
              <a:t>netflow</a:t>
            </a:r>
            <a:r>
              <a:rPr lang="en-US" dirty="0">
                <a:effectLst/>
              </a:rPr>
              <a:t> like attributes since there are much more useful information to learn from.</a:t>
            </a: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endParaRPr lang="en-US" dirty="0">
              <a:effectLst/>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en-US" dirty="0"/>
              <a:t>These observations prompt us to explore whether it is feasible to generation raw network traffic to retain the fine-grained details and statistical properties of real network traffic to overcome this ML accuracy gap.</a:t>
            </a:r>
            <a:endParaRPr lang="en-US" dirty="0">
              <a:effectLst/>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At the same time, </a:t>
            </a:r>
            <a:r>
              <a:rPr lang="en-US" b="0" i="0" dirty="0">
                <a:solidFill>
                  <a:srgbClr val="ECECF1"/>
                </a:solidFill>
                <a:effectLst/>
                <a:latin typeface="Söhne"/>
              </a:rPr>
              <a:t>these methods generally have </a:t>
            </a:r>
            <a:r>
              <a:rPr lang="en-US" dirty="0"/>
              <a:t>Limited Applicability to Non-ML tasks due to the fact that they only produce summary attributes which makes critical functionality such as retransmission and in-depth analysis like </a:t>
            </a:r>
            <a:r>
              <a:rPr lang="en-US" dirty="0" err="1"/>
              <a:t>wireshark</a:t>
            </a:r>
            <a:r>
              <a:rPr lang="en-US" dirty="0"/>
              <a:t> impossible.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dirty="0"/>
              <a:t>And they generally do not enforce network-specific rules during generation, meaning while the statistical resemblance can be high, the produced traffic doesn’t necessarily conform to protocol standards.</a:t>
            </a:r>
            <a:endParaRPr lang="en-US" dirty="0"/>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panose="020B0600040502020204"/>
              </a:rPr>
              <a:t>Now the question is, can we design a generation pipeline to avoid these issues?</a:t>
            </a:r>
            <a:endParaRPr lang="en-US" b="0" i="0" dirty="0">
              <a:solidFill>
                <a:srgbClr val="000000"/>
              </a:solidFill>
              <a:effectLst/>
              <a:latin typeface="Lucida Grande" panose="020B0600040502020204"/>
            </a:endParaRPr>
          </a:p>
          <a:p>
            <a:r>
              <a:rPr lang="en-US" b="0" i="0" dirty="0">
                <a:solidFill>
                  <a:srgbClr val="000000"/>
                </a:solidFill>
                <a:effectLst/>
                <a:latin typeface="Lucida Grande" panose="020B0600040502020204"/>
              </a:rPr>
              <a:t>1. And specifically, in an ideal world, it would be great if we can create a dedicated, </a:t>
            </a:r>
            <a:r>
              <a:rPr lang="en-US" b="0" dirty="0"/>
              <a:t>interactive generator like </a:t>
            </a:r>
            <a:r>
              <a:rPr lang="en-US" b="0" dirty="0" err="1"/>
              <a:t>ChatGPT</a:t>
            </a:r>
            <a:r>
              <a:rPr lang="en-US" b="0" dirty="0"/>
              <a:t> </a:t>
            </a:r>
            <a:r>
              <a:rPr lang="en-US" b="0" i="0" dirty="0">
                <a:solidFill>
                  <a:srgbClr val="000000"/>
                </a:solidFill>
                <a:effectLst/>
                <a:latin typeface="Lucida Grande" panose="020B0600040502020204"/>
              </a:rPr>
              <a:t>where we can ask it </a:t>
            </a:r>
            <a:r>
              <a:rPr lang="en-US" b="0" dirty="0"/>
              <a:t>the type of traffic we want and it can produce it according to our request.</a:t>
            </a:r>
            <a:endParaRPr lang="en-US" b="0" i="0" dirty="0">
              <a:solidFill>
                <a:srgbClr val="000000"/>
              </a:solidFill>
              <a:effectLst/>
              <a:latin typeface="Lucida Grande" panose="020B0600040502020204"/>
            </a:endParaRPr>
          </a:p>
        </p:txBody>
      </p:sp>
      <p:sp>
        <p:nvSpPr>
          <p:cNvPr id="4" name="Slide Number Placeholder 3"/>
          <p:cNvSpPr>
            <a:spLocks noGrp="1"/>
          </p:cNvSpPr>
          <p:nvPr>
            <p:ph type="sldNum" sz="quarter" idx="5"/>
          </p:nvPr>
        </p:nvSpPr>
        <p:spPr/>
        <p:txBody>
          <a:bodyPr/>
          <a:lstStyle/>
          <a:p>
            <a:fld id="{93BE9157-B0B1-4432-9F71-9DFDDE027E82}"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5FFFBCC-91EC-454C-99B6-F62DD27EA84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29B9171-3466-AC45-8CFE-01FAE888DF6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86EC79A-5005-FE4D-9A91-CC3E45A827F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A5FFFBCC-91EC-454C-99B6-F62DD27EA84A}"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BA645DD-805A-0C4C-B610-B8F6560040B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114237D-7D55-E642-99D4-E7BF7BC11DE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6F4F9CC-62EF-FD4E-A478-B0516246A0B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EF1CB9-5AA6-3F44-806D-2EE3CFD76894}"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927BD5F-439E-F34A-BD62-73150B9D7DEC}"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A22BA-2D30-4443-BF0F-561A66E11237}"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07646C-C116-5E41-9739-37BB2A3C5D9C}"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DBA645DD-805A-0C4C-B610-B8F6560040B7}"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85449C-B3CC-6847-84EA-2443C5260840}"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29B9171-3466-AC45-8CFE-01FAE888DF63}"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86EC79A-5005-FE4D-9A91-CC3E45A827F6}"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114237D-7D55-E642-99D4-E7BF7BC11DEB}" type="datetime1">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6F4F9CC-62EF-FD4E-A478-B0516246A0B8}"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EEF1CB9-5AA6-3F44-806D-2EE3CFD76894}" type="datetime1">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927BD5F-439E-F34A-BD62-73150B9D7DEC}" type="datetime1">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A22BA-2D30-4443-BF0F-561A66E11237}" type="datetime1">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E07646C-C116-5E41-9739-37BB2A3C5D9C}"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885449C-B3CC-6847-84EA-2443C5260840}" type="datetime1">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4743B-A902-AE48-A3A0-8B7F5AC726A0}"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DA2CE-4C48-4268-B3B8-67BB8CBD578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D4743B-A902-AE48-A3A0-8B7F5AC726A0}" type="datetime1">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DA2CE-4C48-4268-B3B8-67BB8CBD5785}"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266826"/>
            <a:ext cx="12191999" cy="2162174"/>
          </a:xfrm>
        </p:spPr>
        <p:txBody>
          <a:bodyPr>
            <a:normAutofit/>
          </a:bodyPr>
          <a:lstStyle/>
          <a:p>
            <a:r>
              <a:rPr lang="en-US" sz="4000" dirty="0" err="1"/>
              <a:t>NetDiffusion</a:t>
            </a:r>
            <a:r>
              <a:rPr lang="en-US" sz="4000" dirty="0"/>
              <a:t>: Network Data Augmentation Through Protocol-Constrained Traffic Generation</a:t>
            </a:r>
            <a:endParaRPr lang="en-US" sz="4000" dirty="0"/>
          </a:p>
        </p:txBody>
      </p:sp>
      <p:sp>
        <p:nvSpPr>
          <p:cNvPr id="3" name="Subtitle 2"/>
          <p:cNvSpPr>
            <a:spLocks noGrp="1"/>
          </p:cNvSpPr>
          <p:nvPr>
            <p:ph type="subTitle" idx="1"/>
          </p:nvPr>
        </p:nvSpPr>
        <p:spPr>
          <a:xfrm>
            <a:off x="2396878" y="2980446"/>
            <a:ext cx="7398242" cy="2162174"/>
          </a:xfrm>
        </p:spPr>
        <p:txBody>
          <a:bodyPr anchor="b">
            <a:normAutofit/>
          </a:bodyPr>
          <a:lstStyle/>
          <a:p>
            <a:r>
              <a:rPr lang="en-US" dirty="0"/>
              <a:t>Xi Jiang</a:t>
            </a:r>
            <a:r>
              <a:rPr lang="en-US" baseline="30000" dirty="0"/>
              <a:t>1*</a:t>
            </a:r>
            <a:r>
              <a:rPr lang="en-US" dirty="0"/>
              <a:t>, </a:t>
            </a:r>
            <a:r>
              <a:rPr lang="en-US" dirty="0" err="1"/>
              <a:t>Shinan</a:t>
            </a:r>
            <a:r>
              <a:rPr lang="en-US" dirty="0"/>
              <a:t> Liu</a:t>
            </a:r>
            <a:r>
              <a:rPr lang="en-US" baseline="30000" dirty="0"/>
              <a:t>1*</a:t>
            </a:r>
            <a:r>
              <a:rPr lang="en-US" dirty="0"/>
              <a:t>, Aaron Gember-Jacobson</a:t>
            </a:r>
            <a:r>
              <a:rPr lang="en-US" baseline="30000" dirty="0"/>
              <a:t>2</a:t>
            </a:r>
            <a:r>
              <a:rPr lang="en-US" dirty="0"/>
              <a:t>, Paul Schmitt</a:t>
            </a:r>
            <a:r>
              <a:rPr lang="en-US" baseline="30000" dirty="0"/>
              <a:t>3</a:t>
            </a:r>
            <a:r>
              <a:rPr lang="en-US" dirty="0"/>
              <a:t>, Francesco Bronzino</a:t>
            </a:r>
            <a:r>
              <a:rPr lang="en-US" baseline="30000" dirty="0"/>
              <a:t>4</a:t>
            </a:r>
            <a:r>
              <a:rPr lang="en-US" dirty="0"/>
              <a:t>, Nick </a:t>
            </a:r>
            <a:r>
              <a:rPr lang="en-US" dirty="0" err="1"/>
              <a:t>Feamster</a:t>
            </a:r>
            <a:r>
              <a:rPr lang="en-US" baseline="30000" dirty="0"/>
              <a:t> 1</a:t>
            </a:r>
            <a:endParaRPr lang="en-US" baseline="30000" dirty="0"/>
          </a:p>
          <a:p>
            <a:r>
              <a:rPr lang="en-US" i="1" dirty="0"/>
              <a:t>SIGMETRICS 2024</a:t>
            </a:r>
            <a:endParaRPr lang="en-US" i="1" dirty="0"/>
          </a:p>
        </p:txBody>
      </p:sp>
      <p:sp>
        <p:nvSpPr>
          <p:cNvPr id="5" name="Slide Number Placeholder 4"/>
          <p:cNvSpPr>
            <a:spLocks noGrp="1"/>
          </p:cNvSpPr>
          <p:nvPr>
            <p:ph type="sldNum" sz="quarter" idx="12"/>
          </p:nvPr>
        </p:nvSpPr>
        <p:spPr/>
        <p:txBody>
          <a:bodyPr/>
          <a:lstStyle/>
          <a:p>
            <a:fld id="{9FBDA2CE-4C48-4268-B3B8-67BB8CBD5785}" type="slidenum">
              <a:rPr lang="en-US" smtClean="0"/>
            </a:fld>
            <a:endParaRPr lang="en-US" dirty="0"/>
          </a:p>
        </p:txBody>
      </p:sp>
      <p:sp>
        <p:nvSpPr>
          <p:cNvPr id="8" name="TextBox 7"/>
          <p:cNvSpPr txBox="1"/>
          <p:nvPr/>
        </p:nvSpPr>
        <p:spPr>
          <a:xfrm>
            <a:off x="1690914" y="5817089"/>
            <a:ext cx="8810170" cy="341632"/>
          </a:xfrm>
          <a:prstGeom prst="rect">
            <a:avLst/>
          </a:prstGeom>
          <a:noFill/>
        </p:spPr>
        <p:txBody>
          <a:bodyPr wrap="square">
            <a:spAutoFit/>
          </a:bodyPr>
          <a:lstStyle/>
          <a:p>
            <a:pPr>
              <a:lnSpc>
                <a:spcPct val="90000"/>
              </a:lnSpc>
              <a:spcAft>
                <a:spcPts val="600"/>
              </a:spcAft>
            </a:pPr>
            <a:r>
              <a:rPr lang="en-US" sz="1800" baseline="30000" dirty="0"/>
              <a:t>1 </a:t>
            </a:r>
            <a:r>
              <a:rPr lang="en-US" sz="1800" dirty="0"/>
              <a:t>University of Chicago, </a:t>
            </a:r>
            <a:r>
              <a:rPr lang="en-US" sz="1800" baseline="30000" dirty="0"/>
              <a:t>2 </a:t>
            </a:r>
            <a:r>
              <a:rPr lang="en-US" sz="1800" dirty="0"/>
              <a:t>Colgate University, </a:t>
            </a:r>
            <a:r>
              <a:rPr lang="en-US" sz="1800" baseline="30000" dirty="0"/>
              <a:t>3</a:t>
            </a:r>
            <a:r>
              <a:rPr lang="en-US" sz="1800" dirty="0"/>
              <a:t> University of Hawaii, Manoa / </a:t>
            </a:r>
            <a:r>
              <a:rPr lang="en-US" sz="1800" dirty="0" err="1"/>
              <a:t>Invisv</a:t>
            </a:r>
            <a:r>
              <a:rPr lang="en-US" sz="1800" dirty="0"/>
              <a:t>, </a:t>
            </a:r>
            <a:r>
              <a:rPr lang="en-US" sz="1800" baseline="30000" dirty="0"/>
              <a:t>4</a:t>
            </a:r>
            <a:r>
              <a:rPr lang="en-US" sz="1800" dirty="0"/>
              <a:t> </a:t>
            </a:r>
            <a:r>
              <a:rPr lang="en-US" b="0" i="0" dirty="0">
                <a:solidFill>
                  <a:srgbClr val="1D1C1D"/>
                </a:solidFill>
                <a:effectLst/>
                <a:latin typeface="Slack-Lato"/>
              </a:rPr>
              <a:t>ENS Lyon</a:t>
            </a: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Background: What are Diffusion Models?</a:t>
            </a:r>
          </a:p>
        </p:txBody>
      </p:sp>
      <p:pic>
        <p:nvPicPr>
          <p:cNvPr id="6" name="Content Placeholder 5" descr="Screenshot 2025-11-20 at 1.49.07 PM"/>
          <p:cNvPicPr>
            <a:picLocks noChangeAspect="1"/>
          </p:cNvPicPr>
          <p:nvPr>
            <p:ph idx="1"/>
          </p:nvPr>
        </p:nvPicPr>
        <p:blipFill>
          <a:blip r:embed="rId1"/>
          <a:stretch>
            <a:fillRect/>
          </a:stretch>
        </p:blipFill>
        <p:spPr>
          <a:xfrm>
            <a:off x="838200" y="2085975"/>
            <a:ext cx="10515600" cy="3830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How Diffusion Models Work: Forward Process</a:t>
            </a:r>
          </a:p>
        </p:txBody>
      </p:sp>
      <p:pic>
        <p:nvPicPr>
          <p:cNvPr id="4" name="Content Placeholder 3" descr="Screenshot 2025-11-20 at 1.48.13 PM"/>
          <p:cNvPicPr>
            <a:picLocks noChangeAspect="1"/>
          </p:cNvPicPr>
          <p:nvPr/>
        </p:nvPicPr>
        <p:blipFill>
          <a:blip r:embed="rId1"/>
          <a:stretch>
            <a:fillRect/>
          </a:stretch>
        </p:blipFill>
        <p:spPr>
          <a:xfrm>
            <a:off x="3285490" y="1209040"/>
            <a:ext cx="5546090" cy="55111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How Diffusion Models Work: Forward Process</a:t>
            </a:r>
          </a:p>
        </p:txBody>
      </p:sp>
      <p:pic>
        <p:nvPicPr>
          <p:cNvPr id="3" name="Picture 2" descr="Screenshot 2025-11-20 at 1.50.17 PM"/>
          <p:cNvPicPr>
            <a:picLocks noChangeAspect="1"/>
          </p:cNvPicPr>
          <p:nvPr/>
        </p:nvPicPr>
        <p:blipFill>
          <a:blip r:embed="rId1"/>
          <a:stretch>
            <a:fillRect/>
          </a:stretch>
        </p:blipFill>
        <p:spPr>
          <a:xfrm>
            <a:off x="0" y="1384300"/>
            <a:ext cx="12192000" cy="4089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How Diffusion Models Work: Forward Process</a:t>
            </a:r>
          </a:p>
        </p:txBody>
      </p:sp>
      <p:pic>
        <p:nvPicPr>
          <p:cNvPr id="4" name="Picture 3" descr="Screenshot 2025-11-20 at 1.52.05 PM"/>
          <p:cNvPicPr>
            <a:picLocks noChangeAspect="1"/>
          </p:cNvPicPr>
          <p:nvPr/>
        </p:nvPicPr>
        <p:blipFill>
          <a:blip r:embed="rId1"/>
          <a:stretch>
            <a:fillRect/>
          </a:stretch>
        </p:blipFill>
        <p:spPr>
          <a:xfrm>
            <a:off x="0" y="2758440"/>
            <a:ext cx="12192000" cy="134048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Training Diffusion Models</a:t>
            </a:r>
          </a:p>
        </p:txBody>
      </p:sp>
      <p:pic>
        <p:nvPicPr>
          <p:cNvPr id="4" name="Content Placeholder 3" descr="Screenshot 2025-11-20 at 1.57.18 PM"/>
          <p:cNvPicPr>
            <a:picLocks noChangeAspect="1"/>
          </p:cNvPicPr>
          <p:nvPr>
            <p:ph idx="1"/>
          </p:nvPr>
        </p:nvPicPr>
        <p:blipFill>
          <a:blip r:embed="rId1"/>
          <a:stretch>
            <a:fillRect/>
          </a:stretch>
        </p:blipFill>
        <p:spPr>
          <a:xfrm>
            <a:off x="2670810" y="1825625"/>
            <a:ext cx="6849745" cy="43516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How Diffusion Models Work: Reverse Process</a:t>
            </a:r>
          </a:p>
        </p:txBody>
      </p:sp>
      <p:pic>
        <p:nvPicPr>
          <p:cNvPr id="4" name="Content Placeholder 3" descr="Screenshot 2025-11-20 at 1.54.15 PM"/>
          <p:cNvPicPr>
            <a:picLocks noChangeAspect="1"/>
          </p:cNvPicPr>
          <p:nvPr>
            <p:ph idx="1"/>
          </p:nvPr>
        </p:nvPicPr>
        <p:blipFill>
          <a:blip r:embed="rId1"/>
          <a:stretch>
            <a:fillRect/>
          </a:stretch>
        </p:blipFill>
        <p:spPr>
          <a:xfrm>
            <a:off x="838200" y="3016250"/>
            <a:ext cx="10515600" cy="1969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lstStyle/>
          <a:p>
            <a:pPr>
              <a:defRPr sz="3200" b="1"/>
            </a:pPr>
            <a:r>
              <a:t>Text Conditioning in Diffusion Models</a:t>
            </a:r>
          </a:p>
        </p:txBody>
      </p:sp>
      <p:pic>
        <p:nvPicPr>
          <p:cNvPr id="4" name="Content Placeholder 3" descr="1_84qQs1uZLZBBdnc42V6vYw"/>
          <p:cNvPicPr>
            <a:picLocks noChangeAspect="1"/>
          </p:cNvPicPr>
          <p:nvPr>
            <p:ph idx="1"/>
          </p:nvPr>
        </p:nvPicPr>
        <p:blipFill>
          <a:blip r:embed="rId1"/>
          <a:stretch>
            <a:fillRect/>
          </a:stretch>
        </p:blipFill>
        <p:spPr>
          <a:xfrm>
            <a:off x="1999615" y="1825625"/>
            <a:ext cx="819213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a:xfrm>
            <a:off x="838200" y="1924050"/>
            <a:ext cx="10515600" cy="3995738"/>
          </a:xfrm>
        </p:spPr>
        <p:txBody>
          <a:bodyPr/>
          <a:lstStyle/>
          <a:p>
            <a:pPr marL="0" indent="0">
              <a:buNone/>
            </a:pPr>
            <a:r>
              <a:rPr lang="en-US" dirty="0"/>
              <a:t>A generative text-to-image diffusion model on image-representations of raw network traces (</a:t>
            </a:r>
            <a:r>
              <a:rPr lang="en-US" dirty="0" err="1"/>
              <a:t>pcaps</a:t>
            </a:r>
            <a:r>
              <a:rPr lang="en-US" dirty="0"/>
              <a:t>).</a:t>
            </a:r>
            <a:endParaRPr lang="en-US" dirty="0"/>
          </a:p>
        </p:txBody>
      </p:sp>
      <p:sp>
        <p:nvSpPr>
          <p:cNvPr id="10" name="Slide Number Placeholder 9"/>
          <p:cNvSpPr>
            <a:spLocks noGrp="1"/>
          </p:cNvSpPr>
          <p:nvPr>
            <p:ph type="sldNum" sz="quarter" idx="12"/>
          </p:nvPr>
        </p:nvSpPr>
        <p:spPr/>
        <p:txBody>
          <a:bodyPr/>
          <a:lstStyle/>
          <a:p>
            <a:fld id="{9FBDA2CE-4C48-4268-B3B8-67BB8CBD5785}" type="slidenum">
              <a:rPr lang="en-US" smtClean="0"/>
            </a:fld>
            <a:endParaRPr lang="en-US" dirty="0"/>
          </a:p>
        </p:txBody>
      </p:sp>
      <p:pic>
        <p:nvPicPr>
          <p:cNvPr id="5" name="Picture 4" descr="A diagram of a 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780904"/>
            <a:ext cx="10690772" cy="313888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1 – Training dataset curation (using </a:t>
            </a:r>
            <a:r>
              <a:rPr lang="en-US" dirty="0" err="1"/>
              <a:t>nPrint</a:t>
            </a:r>
            <a:r>
              <a:rPr lang="en-US" dirty="0"/>
              <a:t>-encoded </a:t>
            </a:r>
            <a:r>
              <a:rPr lang="en-US" dirty="0" err="1"/>
              <a:t>pcaps</a:t>
            </a:r>
            <a:r>
              <a:rPr lang="en-US" dirty="0"/>
              <a:t>)</a:t>
            </a:r>
            <a:endParaRPr lang="en-US" dirty="0"/>
          </a:p>
        </p:txBody>
      </p:sp>
      <p:sp>
        <p:nvSpPr>
          <p:cNvPr id="8" name="Rectangle: Rounded Corners 7"/>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endParaRPr lang="en-US" dirty="0"/>
          </a:p>
          <a:p>
            <a:pPr marL="342900" indent="-342900">
              <a:buAutoNum type="arabicPeriod"/>
            </a:pPr>
            <a:r>
              <a:rPr lang="en-US" dirty="0"/>
              <a:t>Label-based prompt generation, e.g., ‘type-0, Netflix traffic’</a:t>
            </a:r>
            <a:endParaRPr lang="en-US" dirty="0"/>
          </a:p>
        </p:txBody>
      </p:sp>
      <p:sp>
        <p:nvSpPr>
          <p:cNvPr id="12" name="Content Placeholder 2"/>
          <p:cNvSpPr txBox="1"/>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Dataset Curation</a:t>
            </a:r>
            <a:endParaRPr lang="en-US" sz="1800"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pic>
        <p:nvPicPr>
          <p:cNvPr id="6" name="Picture 5" descr="A diagram of a computer pro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43062" y="3386079"/>
            <a:ext cx="7696200" cy="2730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1 – Training dataset curation (using </a:t>
            </a:r>
            <a:r>
              <a:rPr lang="en-US" dirty="0" err="1"/>
              <a:t>nPrint</a:t>
            </a:r>
            <a:r>
              <a:rPr lang="en-US" dirty="0"/>
              <a:t>-encoded </a:t>
            </a:r>
            <a:r>
              <a:rPr lang="en-US" dirty="0" err="1"/>
              <a:t>pcaps</a:t>
            </a:r>
            <a:r>
              <a:rPr lang="en-US" dirty="0"/>
              <a:t>)</a:t>
            </a:r>
            <a:endParaRPr lang="en-US" dirty="0"/>
          </a:p>
        </p:txBody>
      </p:sp>
      <p:sp>
        <p:nvSpPr>
          <p:cNvPr id="8" name="Rectangle: Rounded Corners 7"/>
          <p:cNvSpPr/>
          <p:nvPr/>
        </p:nvSpPr>
        <p:spPr>
          <a:xfrm>
            <a:off x="191929" y="4126419"/>
            <a:ext cx="2773681" cy="1990160"/>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endParaRPr lang="en-US" dirty="0"/>
          </a:p>
          <a:p>
            <a:pPr marL="342900" indent="-342900">
              <a:buAutoNum type="arabicPeriod"/>
            </a:pPr>
            <a:r>
              <a:rPr lang="en-US" dirty="0"/>
              <a:t>Label-based prompt generation, e.g., ‘type-0, Amazon traffic’</a:t>
            </a:r>
            <a:endParaRPr lang="en-US" dirty="0"/>
          </a:p>
        </p:txBody>
      </p:sp>
      <p:sp>
        <p:nvSpPr>
          <p:cNvPr id="12" name="Content Placeholder 2"/>
          <p:cNvSpPr txBox="1"/>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Dataset Curation</a:t>
            </a:r>
            <a:endParaRPr lang="en-US" sz="1800" dirty="0"/>
          </a:p>
        </p:txBody>
      </p:sp>
      <p:sp>
        <p:nvSpPr>
          <p:cNvPr id="4" name="Content Placeholder 2"/>
          <p:cNvSpPr txBox="1"/>
          <p:nvPr/>
        </p:nvSpPr>
        <p:spPr>
          <a:xfrm>
            <a:off x="7439025" y="3618676"/>
            <a:ext cx="4752976" cy="22320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Why image representation?</a:t>
            </a:r>
            <a:endParaRPr lang="en-US" sz="1800" dirty="0"/>
          </a:p>
          <a:p>
            <a:r>
              <a:rPr lang="en-US" sz="1800" dirty="0"/>
              <a:t>Powerful text-to-image diffusion models with high resolution </a:t>
            </a:r>
            <a:r>
              <a:rPr lang="en-US" sz="1800" dirty="0">
                <a:sym typeface="Wingdings" panose="05000000000000000000" pitchFamily="2" charset="2"/>
              </a:rPr>
              <a:t> </a:t>
            </a:r>
            <a:r>
              <a:rPr lang="en-US" sz="1800" i="1" dirty="0">
                <a:sym typeface="Wingdings" panose="05000000000000000000" pitchFamily="2" charset="2"/>
              </a:rPr>
              <a:t>Improved feature granularity</a:t>
            </a:r>
            <a:endParaRPr lang="en-US" sz="1800" i="1" dirty="0">
              <a:sym typeface="Wingdings" panose="05000000000000000000" pitchFamily="2" charset="2"/>
            </a:endParaRPr>
          </a:p>
          <a:p>
            <a:r>
              <a:rPr lang="en-US" sz="1800" dirty="0">
                <a:sym typeface="Wingdings" panose="05000000000000000000" pitchFamily="2" charset="2"/>
              </a:rPr>
              <a:t>Prompt-invoked generation  </a:t>
            </a:r>
            <a:r>
              <a:rPr lang="en-US" sz="1800" i="1" dirty="0">
                <a:sym typeface="Wingdings" panose="05000000000000000000" pitchFamily="2" charset="2"/>
              </a:rPr>
              <a:t>Class Imbalance Avoidance </a:t>
            </a:r>
            <a:r>
              <a:rPr lang="en-US" sz="1800" dirty="0">
                <a:sym typeface="Wingdings" panose="05000000000000000000" pitchFamily="2" charset="2"/>
              </a:rPr>
              <a:t>and style learning</a:t>
            </a:r>
            <a:endParaRPr lang="en-US" sz="1800" dirty="0">
              <a:sym typeface="Wingdings" panose="05000000000000000000" pitchFamily="2" charset="2"/>
            </a:endParaRPr>
          </a:p>
          <a:p>
            <a:r>
              <a:rPr lang="en-US" sz="1800" dirty="0">
                <a:sym typeface="Wingdings" panose="05000000000000000000" pitchFamily="2" charset="2"/>
              </a:rPr>
              <a:t>Captures inter-packet relations  utilization of controlled generation techniques</a:t>
            </a:r>
            <a:endParaRPr lang="en-US" sz="1800" dirty="0"/>
          </a:p>
        </p:txBody>
      </p:sp>
      <p:pic>
        <p:nvPicPr>
          <p:cNvPr id="10" name="Picture 9"/>
          <p:cNvPicPr>
            <a:picLocks noChangeAspect="1"/>
          </p:cNvPicPr>
          <p:nvPr/>
        </p:nvPicPr>
        <p:blipFill>
          <a:blip r:embed="rId1"/>
          <a:stretch>
            <a:fillRect/>
          </a:stretch>
        </p:blipFill>
        <p:spPr>
          <a:xfrm>
            <a:off x="3289538" y="3180558"/>
            <a:ext cx="3786502" cy="2996405"/>
          </a:xfrm>
          <a:prstGeom prst="rect">
            <a:avLst/>
          </a:prstGeom>
        </p:spPr>
      </p:pic>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438001" y="3406361"/>
            <a:ext cx="2063691" cy="153518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NetFlow/IPFIX-style aggregated statistics</a:t>
            </a:r>
            <a:endParaRPr lang="en-US" dirty="0"/>
          </a:p>
          <a:p>
            <a:pPr marL="342900" indent="-342900">
              <a:buAutoNum type="arabicPeriod"/>
            </a:pPr>
            <a:r>
              <a:rPr lang="en-US" dirty="0"/>
              <a:t>Raw traffic traces (</a:t>
            </a:r>
            <a:r>
              <a:rPr lang="en-US" dirty="0" err="1"/>
              <a:t>pcaps</a:t>
            </a:r>
            <a:r>
              <a:rPr lang="en-US" dirty="0"/>
              <a:t>)</a:t>
            </a:r>
            <a:endParaRPr lang="en-US" dirty="0"/>
          </a:p>
        </p:txBody>
      </p:sp>
      <p:sp>
        <p:nvSpPr>
          <p:cNvPr id="8" name="Rectangle 7"/>
          <p:cNvSpPr/>
          <p:nvPr/>
        </p:nvSpPr>
        <p:spPr>
          <a:xfrm>
            <a:off x="6999040" y="2840891"/>
            <a:ext cx="2523688" cy="111363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Training ML models for:</a:t>
            </a:r>
            <a:endParaRPr lang="en-US" dirty="0"/>
          </a:p>
          <a:p>
            <a:pPr algn="ctr"/>
            <a:r>
              <a:rPr lang="en-US" dirty="0"/>
              <a:t>Anomaly Detection,</a:t>
            </a:r>
            <a:endParaRPr lang="en-US" dirty="0"/>
          </a:p>
          <a:p>
            <a:pPr algn="ctr"/>
            <a:r>
              <a:rPr lang="en-US" dirty="0"/>
              <a:t>Activity Recognition,</a:t>
            </a:r>
            <a:endParaRPr lang="en-US" dirty="0"/>
          </a:p>
          <a:p>
            <a:pPr algn="ctr"/>
            <a:r>
              <a:rPr lang="en-US" dirty="0"/>
              <a:t>....</a:t>
            </a:r>
            <a:endParaRPr lang="en-US" dirty="0"/>
          </a:p>
        </p:txBody>
      </p:sp>
      <p:sp>
        <p:nvSpPr>
          <p:cNvPr id="11" name="Rectangle 10"/>
          <p:cNvSpPr/>
          <p:nvPr/>
        </p:nvSpPr>
        <p:spPr>
          <a:xfrm>
            <a:off x="6999040" y="4067083"/>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Hardware/Software testing</a:t>
            </a:r>
            <a:endParaRPr lang="en-US" dirty="0"/>
          </a:p>
        </p:txBody>
      </p:sp>
      <p:sp>
        <p:nvSpPr>
          <p:cNvPr id="13" name="Rectangle 12"/>
          <p:cNvSpPr/>
          <p:nvPr/>
        </p:nvSpPr>
        <p:spPr>
          <a:xfrm>
            <a:off x="6999040" y="4847260"/>
            <a:ext cx="2523688" cy="66762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And more…</a:t>
            </a:r>
            <a:endParaRPr lang="en-US" dirty="0"/>
          </a:p>
        </p:txBody>
      </p:sp>
      <p:cxnSp>
        <p:nvCxnSpPr>
          <p:cNvPr id="14" name="Connector: Elbow 13"/>
          <p:cNvCxnSpPr>
            <a:stCxn id="3" idx="3"/>
            <a:endCxn id="13" idx="1"/>
          </p:cNvCxnSpPr>
          <p:nvPr/>
        </p:nvCxnSpPr>
        <p:spPr>
          <a:xfrm>
            <a:off x="5501692" y="4173954"/>
            <a:ext cx="1497348" cy="10071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p:cNvCxnSpPr>
            <a:stCxn id="3" idx="3"/>
            <a:endCxn id="11" idx="1"/>
          </p:cNvCxnSpPr>
          <p:nvPr/>
        </p:nvCxnSpPr>
        <p:spPr>
          <a:xfrm>
            <a:off x="5501692" y="4173954"/>
            <a:ext cx="1497348" cy="2269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stCxn id="3" idx="3"/>
            <a:endCxn id="8" idx="1"/>
          </p:cNvCxnSpPr>
          <p:nvPr/>
        </p:nvCxnSpPr>
        <p:spPr>
          <a:xfrm flipV="1">
            <a:off x="5501692" y="3397711"/>
            <a:ext cx="1497348" cy="7762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438400" y="3406361"/>
            <a:ext cx="999601" cy="1535186"/>
          </a:xfrm>
          <a:prstGeom prst="rect">
            <a:avLst/>
          </a:prstGeom>
          <a:solidFill>
            <a:schemeClr val="accent3">
              <a:lumMod val="75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dirty="0"/>
              <a:t>Network Trace Dataset</a:t>
            </a:r>
            <a:endParaRPr lang="en-US" dirty="0"/>
          </a:p>
        </p:txBody>
      </p:sp>
      <p:sp>
        <p:nvSpPr>
          <p:cNvPr id="26" name="Title 1"/>
          <p:cNvSpPr txBox="1"/>
          <p:nvPr/>
        </p:nvSpPr>
        <p:spPr>
          <a:xfrm>
            <a:off x="790051" y="26987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Trace Datasets</a:t>
            </a:r>
            <a:endParaRPr lang="en-US" dirty="0"/>
          </a:p>
        </p:txBody>
      </p:sp>
      <p:sp>
        <p:nvSpPr>
          <p:cNvPr id="2" name="TextBox 1"/>
          <p:cNvSpPr txBox="1"/>
          <p:nvPr/>
        </p:nvSpPr>
        <p:spPr>
          <a:xfrm>
            <a:off x="2621488" y="2982170"/>
            <a:ext cx="2571473" cy="369332"/>
          </a:xfrm>
          <a:prstGeom prst="rect">
            <a:avLst/>
          </a:prstGeom>
          <a:noFill/>
        </p:spPr>
        <p:txBody>
          <a:bodyPr wrap="none" rtlCol="0">
            <a:spAutoFit/>
          </a:bodyPr>
          <a:lstStyle/>
          <a:p>
            <a:r>
              <a:rPr lang="en-US" dirty="0"/>
              <a:t>What are these datasets?</a:t>
            </a:r>
            <a:endParaRPr lang="en-US" dirty="0"/>
          </a:p>
        </p:txBody>
      </p:sp>
      <p:sp>
        <p:nvSpPr>
          <p:cNvPr id="4" name="TextBox 3"/>
          <p:cNvSpPr txBox="1"/>
          <p:nvPr/>
        </p:nvSpPr>
        <p:spPr>
          <a:xfrm>
            <a:off x="7048019" y="2359006"/>
            <a:ext cx="2425729" cy="369332"/>
          </a:xfrm>
          <a:prstGeom prst="rect">
            <a:avLst/>
          </a:prstGeom>
          <a:noFill/>
        </p:spPr>
        <p:txBody>
          <a:bodyPr wrap="none" rtlCol="0">
            <a:spAutoFit/>
          </a:bodyPr>
          <a:lstStyle/>
          <a:p>
            <a:r>
              <a:rPr lang="en-US" dirty="0"/>
              <a:t>Why do we need them?</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1" grpId="0" animBg="1"/>
      <p:bldP spid="13" grpId="0" animBg="1"/>
      <p:bldP spid="17"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2 – Fine-tuning a text-to-image diffusion model</a:t>
            </a:r>
            <a:endParaRPr lang="en-US" dirty="0"/>
          </a:p>
        </p:txBody>
      </p:sp>
      <p:sp>
        <p:nvSpPr>
          <p:cNvPr id="6" name="Rectangle: Rounded Corners 5"/>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endParaRPr lang="en-US" dirty="0"/>
          </a:p>
        </p:txBody>
      </p:sp>
      <p:sp>
        <p:nvSpPr>
          <p:cNvPr id="8" name="Rectangle: Rounded Corners 7"/>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endParaRPr lang="en-US" dirty="0"/>
          </a:p>
          <a:p>
            <a:pPr marL="342900" indent="-342900">
              <a:buAutoNum type="arabicPeriod"/>
            </a:pPr>
            <a:r>
              <a:rPr lang="en-US" dirty="0"/>
              <a:t>Label-based prompt generation</a:t>
            </a:r>
            <a:endParaRPr lang="en-US" dirty="0"/>
          </a:p>
        </p:txBody>
      </p:sp>
      <p:sp>
        <p:nvSpPr>
          <p:cNvPr id="12" name="Content Placeholder 2"/>
          <p:cNvSpPr txBox="1"/>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Dataset Curation</a:t>
            </a:r>
            <a:endParaRPr lang="en-US" sz="1800" dirty="0"/>
          </a:p>
        </p:txBody>
      </p:sp>
      <p:sp>
        <p:nvSpPr>
          <p:cNvPr id="13" name="Content Placeholder 2"/>
          <p:cNvSpPr txBox="1"/>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endParaRPr lang="en-US" sz="1800" dirty="0"/>
          </a:p>
        </p:txBody>
      </p:sp>
      <p:cxnSp>
        <p:nvCxnSpPr>
          <p:cNvPr id="5" name="Straight Arrow Connector 4"/>
          <p:cNvCxnSpPr>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p:cNvSpPr txBox="1"/>
          <p:nvPr/>
        </p:nvSpPr>
        <p:spPr>
          <a:xfrm>
            <a:off x="7439025" y="3618676"/>
            <a:ext cx="4752976" cy="22320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Why fine-tuning?</a:t>
            </a:r>
            <a:endParaRPr lang="en-US" sz="1800" dirty="0"/>
          </a:p>
          <a:p>
            <a:r>
              <a:rPr lang="en-US" sz="1800" dirty="0"/>
              <a:t>Training a diffusion model from scratch is costly</a:t>
            </a:r>
            <a:endParaRPr lang="en-US" sz="1800" dirty="0">
              <a:sym typeface="Wingdings" panose="05000000000000000000" pitchFamily="2" charset="2"/>
            </a:endParaRPr>
          </a:p>
          <a:p>
            <a:r>
              <a:rPr lang="en-US" sz="1800" dirty="0">
                <a:sym typeface="Wingdings" panose="05000000000000000000" pitchFamily="2" charset="2"/>
              </a:rPr>
              <a:t>Fine-tuning techniques allow for few-shot learning  high generalizability</a:t>
            </a:r>
            <a:endParaRPr lang="en-US" sz="1800" dirty="0"/>
          </a:p>
        </p:txBody>
      </p:sp>
      <p:sp>
        <p:nvSpPr>
          <p:cNvPr id="9" name="Slide Number Placeholder 8"/>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3 – </a:t>
            </a:r>
            <a:r>
              <a:rPr lang="en-US" i="1" dirty="0"/>
              <a:t>Controlled Generation</a:t>
            </a:r>
            <a:r>
              <a:rPr lang="en-US" dirty="0"/>
              <a:t>, e.g., protocol utilization across packets</a:t>
            </a:r>
            <a:endParaRPr lang="en-US" dirty="0"/>
          </a:p>
          <a:p>
            <a:pPr marL="0" indent="0">
              <a:buNone/>
            </a:pPr>
            <a:endParaRPr lang="en-US" dirty="0"/>
          </a:p>
        </p:txBody>
      </p:sp>
      <p:sp>
        <p:nvSpPr>
          <p:cNvPr id="6" name="Rectangle: Rounded Corners 5"/>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endParaRPr lang="en-US" dirty="0"/>
          </a:p>
        </p:txBody>
      </p:sp>
      <p:sp>
        <p:nvSpPr>
          <p:cNvPr id="7" name="Rectangle: Rounded Corners 6"/>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endParaRPr lang="en-US" dirty="0"/>
          </a:p>
        </p:txBody>
      </p:sp>
      <p:sp>
        <p:nvSpPr>
          <p:cNvPr id="8" name="Rectangle: Rounded Corners 7"/>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endParaRPr lang="en-US" dirty="0"/>
          </a:p>
          <a:p>
            <a:pPr marL="342900" indent="-342900">
              <a:buAutoNum type="arabicPeriod"/>
            </a:pPr>
            <a:r>
              <a:rPr lang="en-US" dirty="0"/>
              <a:t>Label-based prompt generation</a:t>
            </a:r>
            <a:endParaRPr lang="en-US" dirty="0"/>
          </a:p>
        </p:txBody>
      </p:sp>
      <p:sp>
        <p:nvSpPr>
          <p:cNvPr id="12" name="Content Placeholder 2"/>
          <p:cNvSpPr txBox="1"/>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Dataset Curation</a:t>
            </a:r>
            <a:endParaRPr lang="en-US" sz="1800" dirty="0"/>
          </a:p>
        </p:txBody>
      </p:sp>
      <p:sp>
        <p:nvSpPr>
          <p:cNvPr id="13" name="Content Placeholder 2"/>
          <p:cNvSpPr txBox="1"/>
          <p:nvPr/>
        </p:nvSpPr>
        <p:spPr>
          <a:xfrm>
            <a:off x="3121820" y="3520564"/>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LoRa-based Stable Diffusion 1.5 Fine-tuning</a:t>
            </a:r>
            <a:endParaRPr lang="en-US" sz="1800" dirty="0"/>
          </a:p>
        </p:txBody>
      </p:sp>
      <p:sp>
        <p:nvSpPr>
          <p:cNvPr id="14" name="Content Placeholder 2"/>
          <p:cNvSpPr txBox="1"/>
          <p:nvPr/>
        </p:nvSpPr>
        <p:spPr>
          <a:xfrm>
            <a:off x="5624514" y="3520564"/>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endParaRPr lang="en-US" sz="1800" dirty="0"/>
          </a:p>
        </p:txBody>
      </p:sp>
      <p:cxnSp>
        <p:nvCxnSpPr>
          <p:cNvPr id="5" name="Straight Arrow Connector 4"/>
          <p:cNvCxnSpPr>
            <a:stCxn id="8" idx="3"/>
            <a:endCxn id="6" idx="1"/>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7" idx="1"/>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10"/>
          <p:cNvSpPr>
            <a:spLocks noGrp="1"/>
          </p:cNvSpPr>
          <p:nvPr>
            <p:ph type="sldNum" sz="quarter" idx="12"/>
          </p:nvPr>
        </p:nvSpPr>
        <p:spPr/>
        <p:txBody>
          <a:bodyPr/>
          <a:lstStyle/>
          <a:p>
            <a:fld id="{9FBDA2CE-4C48-4268-B3B8-67BB8CBD5785}" type="slidenum">
              <a:rPr lang="en-US" smtClean="0"/>
            </a:fld>
            <a:endParaRPr lang="en-US"/>
          </a:p>
        </p:txBody>
      </p:sp>
      <p:sp>
        <p:nvSpPr>
          <p:cNvPr id="4" name="TextBox 3"/>
          <p:cNvSpPr txBox="1"/>
          <p:nvPr/>
        </p:nvSpPr>
        <p:spPr>
          <a:xfrm>
            <a:off x="4647403" y="5897325"/>
            <a:ext cx="3839321" cy="369332"/>
          </a:xfrm>
          <a:prstGeom prst="rect">
            <a:avLst/>
          </a:prstGeom>
          <a:solidFill>
            <a:schemeClr val="accent5">
              <a:lumMod val="40000"/>
              <a:lumOff val="60000"/>
            </a:schemeClr>
          </a:solidFill>
        </p:spPr>
        <p:txBody>
          <a:bodyPr wrap="none" rtlCol="0">
            <a:spAutoFit/>
          </a:bodyPr>
          <a:lstStyle/>
          <a:p>
            <a:r>
              <a:rPr lang="en-US" dirty="0"/>
              <a:t>Input example: ‘type-0, Amazon traffic’</a:t>
            </a:r>
            <a:endParaRPr lang="en-US" dirty="0"/>
          </a:p>
        </p:txBody>
      </p:sp>
      <p:cxnSp>
        <p:nvCxnSpPr>
          <p:cNvPr id="15" name="Straight Arrow Connector 14"/>
          <p:cNvCxnSpPr/>
          <p:nvPr/>
        </p:nvCxnSpPr>
        <p:spPr>
          <a:xfrm flipV="1">
            <a:off x="6496049" y="5322263"/>
            <a:ext cx="1" cy="577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3 – </a:t>
            </a:r>
            <a:r>
              <a:rPr lang="en-US" i="1" dirty="0"/>
              <a:t>Controlled Generation</a:t>
            </a:r>
            <a:r>
              <a:rPr lang="en-US" dirty="0"/>
              <a:t>, e.g., protocol utilization across packets</a:t>
            </a:r>
            <a:endParaRPr lang="en-US" dirty="0"/>
          </a:p>
          <a:p>
            <a:pPr marL="0" indent="0">
              <a:buNone/>
            </a:pPr>
            <a:endParaRPr lang="en-US" dirty="0"/>
          </a:p>
        </p:txBody>
      </p:sp>
      <p:sp>
        <p:nvSpPr>
          <p:cNvPr id="7" name="Rectangle: Rounded Corners 6"/>
          <p:cNvSpPr/>
          <p:nvPr/>
        </p:nvSpPr>
        <p:spPr>
          <a:xfrm>
            <a:off x="509588" y="4056233"/>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endParaRPr lang="en-US" dirty="0"/>
          </a:p>
        </p:txBody>
      </p:sp>
      <p:sp>
        <p:nvSpPr>
          <p:cNvPr id="14" name="Content Placeholder 2"/>
          <p:cNvSpPr txBox="1"/>
          <p:nvPr/>
        </p:nvSpPr>
        <p:spPr>
          <a:xfrm>
            <a:off x="404814" y="3429000"/>
            <a:ext cx="2109786" cy="806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ControlNet (Canny)-aided Generation</a:t>
            </a:r>
            <a:endParaRPr lang="en-US" sz="1800" dirty="0"/>
          </a:p>
        </p:txBody>
      </p:sp>
      <p:pic>
        <p:nvPicPr>
          <p:cNvPr id="9" name="Picture 8"/>
          <p:cNvPicPr>
            <a:picLocks noChangeAspect="1"/>
          </p:cNvPicPr>
          <p:nvPr/>
        </p:nvPicPr>
        <p:blipFill>
          <a:blip r:embed="rId1"/>
          <a:stretch>
            <a:fillRect/>
          </a:stretch>
        </p:blipFill>
        <p:spPr>
          <a:xfrm>
            <a:off x="6096001" y="3453947"/>
            <a:ext cx="1883644" cy="1773861"/>
          </a:xfrm>
          <a:prstGeom prst="rect">
            <a:avLst/>
          </a:prstGeom>
        </p:spPr>
      </p:pic>
      <p:pic>
        <p:nvPicPr>
          <p:cNvPr id="11" name="Picture 10"/>
          <p:cNvPicPr>
            <a:picLocks noChangeAspect="1"/>
          </p:cNvPicPr>
          <p:nvPr/>
        </p:nvPicPr>
        <p:blipFill>
          <a:blip r:embed="rId2"/>
          <a:stretch>
            <a:fillRect/>
          </a:stretch>
        </p:blipFill>
        <p:spPr>
          <a:xfrm>
            <a:off x="2514600" y="3429000"/>
            <a:ext cx="3002691" cy="2376145"/>
          </a:xfrm>
          <a:prstGeom prst="rect">
            <a:avLst/>
          </a:prstGeom>
        </p:spPr>
      </p:pic>
      <p:pic>
        <p:nvPicPr>
          <p:cNvPr id="4" name="Picture 3"/>
          <p:cNvPicPr>
            <a:picLocks noChangeAspect="1"/>
          </p:cNvPicPr>
          <p:nvPr/>
        </p:nvPicPr>
        <p:blipFill>
          <a:blip r:embed="rId3"/>
          <a:stretch>
            <a:fillRect/>
          </a:stretch>
        </p:blipFill>
        <p:spPr>
          <a:xfrm>
            <a:off x="8535520" y="3364400"/>
            <a:ext cx="2818280" cy="2555240"/>
          </a:xfrm>
          <a:prstGeom prst="rect">
            <a:avLst/>
          </a:prstGeom>
        </p:spPr>
      </p:pic>
      <p:sp>
        <p:nvSpPr>
          <p:cNvPr id="5" name="Content Placeholder 2"/>
          <p:cNvSpPr txBox="1"/>
          <p:nvPr/>
        </p:nvSpPr>
        <p:spPr>
          <a:xfrm>
            <a:off x="3093057"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ControlNet Input</a:t>
            </a:r>
            <a:endParaRPr lang="en-US" sz="1800" dirty="0"/>
          </a:p>
        </p:txBody>
      </p:sp>
      <p:sp>
        <p:nvSpPr>
          <p:cNvPr id="6" name="Content Placeholder 2"/>
          <p:cNvSpPr txBox="1"/>
          <p:nvPr/>
        </p:nvSpPr>
        <p:spPr>
          <a:xfrm>
            <a:off x="5988778" y="3093270"/>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Constraint Detection</a:t>
            </a:r>
            <a:endParaRPr lang="en-US" sz="1800" dirty="0"/>
          </a:p>
        </p:txBody>
      </p:sp>
      <p:sp>
        <p:nvSpPr>
          <p:cNvPr id="8" name="Content Placeholder 2"/>
          <p:cNvSpPr txBox="1"/>
          <p:nvPr/>
        </p:nvSpPr>
        <p:spPr>
          <a:xfrm>
            <a:off x="8584333" y="3081227"/>
            <a:ext cx="2605088" cy="14778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Constrained Generation</a:t>
            </a:r>
            <a:endParaRPr lang="en-US" sz="1800" dirty="0"/>
          </a:p>
        </p:txBody>
      </p:sp>
      <p:sp>
        <p:nvSpPr>
          <p:cNvPr id="13" name="Slide Number Placeholder 12"/>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Post-Gen Heuristic Overview:</a:t>
            </a:r>
            <a:endParaRPr lang="en-US" dirty="0"/>
          </a:p>
          <a:p>
            <a:r>
              <a:rPr lang="en-US" dirty="0"/>
              <a:t>Inter-Packet Rules</a:t>
            </a:r>
            <a:endParaRPr lang="en-US" dirty="0"/>
          </a:p>
          <a:p>
            <a:pPr lvl="1"/>
            <a:r>
              <a:rPr lang="en-US" dirty="0"/>
              <a:t>E.g., TCP handshake</a:t>
            </a:r>
            <a:endParaRPr lang="en-US" dirty="0"/>
          </a:p>
          <a:p>
            <a:r>
              <a:rPr lang="en-US" dirty="0"/>
              <a:t>Intra-Packet Rules</a:t>
            </a:r>
            <a:endParaRPr lang="en-US" dirty="0"/>
          </a:p>
          <a:p>
            <a:pPr lvl="1"/>
            <a:r>
              <a:rPr lang="en-US" dirty="0"/>
              <a:t>E.g., checksum consistency with payload</a:t>
            </a:r>
            <a:endParaRPr lang="en-US" dirty="0"/>
          </a:p>
          <a:p>
            <a:pPr marL="457200" lvl="1" indent="0">
              <a:buNone/>
            </a:pPr>
            <a:endParaRPr lang="en-US" dirty="0"/>
          </a:p>
          <a:p>
            <a:pPr marL="457200" lvl="1" indent="0">
              <a:buNone/>
            </a:pPr>
            <a:r>
              <a:rPr lang="en-US" dirty="0"/>
              <a:t>“A set of header fields that have low tolerance to randomness.”</a:t>
            </a:r>
            <a:endParaRPr lang="en-US" dirty="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pic>
        <p:nvPicPr>
          <p:cNvPr id="5" name="Picture 4" descr="A close-up of a documen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4984" y="2184187"/>
            <a:ext cx="11282032" cy="4673813"/>
          </a:xfrm>
          <a:prstGeom prst="rect">
            <a:avLst/>
          </a:prstGeom>
        </p:spPr>
      </p:pic>
      <p:sp>
        <p:nvSpPr>
          <p:cNvPr id="8" name="Content Placeholder 2"/>
          <p:cNvSpPr>
            <a:spLocks noGrp="1"/>
          </p:cNvSpPr>
          <p:nvPr>
            <p:ph idx="1"/>
          </p:nvPr>
        </p:nvSpPr>
        <p:spPr>
          <a:xfrm>
            <a:off x="838200" y="1825625"/>
            <a:ext cx="10515600" cy="4351338"/>
          </a:xfrm>
        </p:spPr>
        <p:txBody>
          <a:bodyPr/>
          <a:lstStyle/>
          <a:p>
            <a:pPr marL="0" indent="0">
              <a:buNone/>
            </a:pPr>
            <a:r>
              <a:rPr lang="en-US" dirty="0"/>
              <a:t>Post-Gen Heuristic Overview:</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pic>
        <p:nvPicPr>
          <p:cNvPr id="7" name="Picture 6" descr="A diagram of a wal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810342"/>
            <a:ext cx="12178685" cy="2922242"/>
          </a:xfrm>
          <a:prstGeom prst="rect">
            <a:avLst/>
          </a:prstGeom>
        </p:spPr>
      </p:pic>
      <p:sp>
        <p:nvSpPr>
          <p:cNvPr id="3" name="Content Placeholder 2"/>
          <p:cNvSpPr>
            <a:spLocks noGrp="1"/>
          </p:cNvSpPr>
          <p:nvPr>
            <p:ph idx="1"/>
          </p:nvPr>
        </p:nvSpPr>
        <p:spPr>
          <a:xfrm>
            <a:off x="838200" y="1825625"/>
            <a:ext cx="10515600" cy="4351338"/>
          </a:xfrm>
        </p:spPr>
        <p:txBody>
          <a:bodyPr/>
          <a:lstStyle/>
          <a:p>
            <a:pPr marL="0" indent="0">
              <a:buNone/>
            </a:pPr>
            <a:r>
              <a:rPr lang="en-US" dirty="0"/>
              <a:t>Post-Gen Heuristic Overview:</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 text-to-traffic synthesis paradigm</a:t>
            </a:r>
            <a:endParaRPr lang="en-US" dirty="0"/>
          </a:p>
        </p:txBody>
      </p:sp>
      <p:sp>
        <p:nvSpPr>
          <p:cNvPr id="3" name="Content Placeholder 2"/>
          <p:cNvSpPr>
            <a:spLocks noGrp="1"/>
          </p:cNvSpPr>
          <p:nvPr>
            <p:ph idx="1"/>
          </p:nvPr>
        </p:nvSpPr>
        <p:spPr/>
        <p:txBody>
          <a:bodyPr/>
          <a:lstStyle/>
          <a:p>
            <a:pPr marL="0" indent="0">
              <a:buNone/>
            </a:pPr>
            <a:r>
              <a:rPr lang="en-US" dirty="0"/>
              <a:t>Generation Overview:</a:t>
            </a:r>
            <a:endParaRPr lang="en-US" dirty="0"/>
          </a:p>
          <a:p>
            <a:pPr marL="0" indent="0">
              <a:buNone/>
            </a:pPr>
            <a:r>
              <a:rPr lang="en-US" dirty="0"/>
              <a:t>Step 4 – Synthetic image generation and conversion back to encoded </a:t>
            </a:r>
            <a:r>
              <a:rPr lang="en-US" dirty="0" err="1"/>
              <a:t>pcaps</a:t>
            </a:r>
            <a:endParaRPr lang="en-US" dirty="0"/>
          </a:p>
          <a:p>
            <a:pPr marL="0" indent="0">
              <a:buNone/>
            </a:pPr>
            <a:endParaRPr lang="en-US" dirty="0"/>
          </a:p>
        </p:txBody>
      </p:sp>
      <p:sp>
        <p:nvSpPr>
          <p:cNvPr id="6" name="Rectangle: Rounded Corners 5"/>
          <p:cNvSpPr/>
          <p:nvPr/>
        </p:nvSpPr>
        <p:spPr>
          <a:xfrm>
            <a:off x="3471864" y="4147798"/>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Fine-tuned text-to-image model</a:t>
            </a:r>
            <a:endParaRPr lang="en-US" dirty="0"/>
          </a:p>
        </p:txBody>
      </p:sp>
      <p:sp>
        <p:nvSpPr>
          <p:cNvPr id="7" name="Rectangle: Rounded Corners 6"/>
          <p:cNvSpPr/>
          <p:nvPr/>
        </p:nvSpPr>
        <p:spPr>
          <a:xfrm>
            <a:off x="5729288" y="4147797"/>
            <a:ext cx="1533525"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Constrained Generation</a:t>
            </a:r>
            <a:endParaRPr lang="en-US" dirty="0"/>
          </a:p>
        </p:txBody>
      </p:sp>
      <p:sp>
        <p:nvSpPr>
          <p:cNvPr id="8" name="Rectangle: Rounded Corners 7"/>
          <p:cNvSpPr/>
          <p:nvPr/>
        </p:nvSpPr>
        <p:spPr>
          <a:xfrm>
            <a:off x="257175" y="4148930"/>
            <a:ext cx="2457450" cy="1171575"/>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marL="342900" indent="-342900">
              <a:buAutoNum type="arabicPeriod"/>
            </a:pPr>
            <a:r>
              <a:rPr lang="en-US" dirty="0"/>
              <a:t>Encoded </a:t>
            </a:r>
            <a:r>
              <a:rPr lang="en-US" dirty="0" err="1"/>
              <a:t>pcap</a:t>
            </a:r>
            <a:r>
              <a:rPr lang="en-US" dirty="0"/>
              <a:t>-to-image conversion</a:t>
            </a:r>
            <a:endParaRPr lang="en-US" dirty="0"/>
          </a:p>
          <a:p>
            <a:pPr marL="342900" indent="-342900">
              <a:buAutoNum type="arabicPeriod"/>
            </a:pPr>
            <a:r>
              <a:rPr lang="en-US" dirty="0"/>
              <a:t>Label-based prompt generation</a:t>
            </a:r>
            <a:endParaRPr lang="en-US" dirty="0"/>
          </a:p>
        </p:txBody>
      </p:sp>
      <p:sp>
        <p:nvSpPr>
          <p:cNvPr id="9" name="Rectangle: Rounded Corners 8"/>
          <p:cNvSpPr/>
          <p:nvPr/>
        </p:nvSpPr>
        <p:spPr>
          <a:xfrm>
            <a:off x="10236994" y="4148931"/>
            <a:ext cx="168354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Image-to-encoded </a:t>
            </a:r>
            <a:r>
              <a:rPr lang="en-US" dirty="0" err="1"/>
              <a:t>pcap</a:t>
            </a:r>
            <a:r>
              <a:rPr lang="en-US" dirty="0"/>
              <a:t> conversion</a:t>
            </a:r>
            <a:endParaRPr lang="en-US" dirty="0"/>
          </a:p>
        </p:txBody>
      </p:sp>
      <p:sp>
        <p:nvSpPr>
          <p:cNvPr id="11" name="Rectangle: Rounded Corners 10"/>
          <p:cNvSpPr/>
          <p:nvPr/>
        </p:nvSpPr>
        <p:spPr>
          <a:xfrm>
            <a:off x="7796213" y="4162425"/>
            <a:ext cx="1895475" cy="1171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Image representation of encoded </a:t>
            </a:r>
            <a:r>
              <a:rPr lang="en-US" dirty="0" err="1"/>
              <a:t>pcap</a:t>
            </a:r>
            <a:endParaRPr lang="en-US" dirty="0"/>
          </a:p>
        </p:txBody>
      </p:sp>
      <p:sp>
        <p:nvSpPr>
          <p:cNvPr id="12" name="Content Placeholder 2"/>
          <p:cNvSpPr txBox="1"/>
          <p:nvPr/>
        </p:nvSpPr>
        <p:spPr>
          <a:xfrm>
            <a:off x="654846" y="3657143"/>
            <a:ext cx="1847849" cy="650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sz="1800" dirty="0"/>
              <a:t>Dataset Curation</a:t>
            </a:r>
            <a:endParaRPr lang="en-US" sz="1800" dirty="0"/>
          </a:p>
        </p:txBody>
      </p:sp>
      <p:cxnSp>
        <p:nvCxnSpPr>
          <p:cNvPr id="4" name="Straight Arrow Connector 3"/>
          <p:cNvCxnSpPr/>
          <p:nvPr/>
        </p:nvCxnSpPr>
        <p:spPr>
          <a:xfrm flipV="1">
            <a:off x="2714625" y="4733586"/>
            <a:ext cx="757239" cy="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5005389" y="4733585"/>
            <a:ext cx="723899" cy="1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1" idx="1"/>
          </p:cNvCxnSpPr>
          <p:nvPr/>
        </p:nvCxnSpPr>
        <p:spPr>
          <a:xfrm>
            <a:off x="7262813" y="4734715"/>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703594" y="4743841"/>
            <a:ext cx="533400" cy="13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9FBDA2CE-4C48-4268-B3B8-67BB8CBD5785}" type="slidenum">
              <a:rPr lang="en-US" smtClean="0"/>
            </a:fld>
            <a:endParaRPr lang="en-US"/>
          </a:p>
        </p:txBody>
      </p:sp>
      <p:pic>
        <p:nvPicPr>
          <p:cNvPr id="17" name="Picture 16" descr="A diagram of a computer program&#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70294" y="5453130"/>
            <a:ext cx="2215515" cy="786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How do these improvements benefit downstream tasks?</a:t>
            </a:r>
            <a:endParaRPr lang="en-US" dirty="0"/>
          </a:p>
          <a:p>
            <a:pPr marL="0" indent="0">
              <a:buNone/>
            </a:pPr>
            <a:r>
              <a:rPr lang="en-US" dirty="0"/>
              <a:t>We fine-tune the diffusion model using a real dataset (10 applications/3 services)and use it to generate synthetic traffic data.</a:t>
            </a:r>
            <a:endParaRPr lang="en-US"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graphicFrame>
        <p:nvGraphicFramePr>
          <p:cNvPr id="7" name="Table 6"/>
          <p:cNvGraphicFramePr>
            <a:graphicFrameLocks noGrp="1"/>
          </p:cNvGraphicFramePr>
          <p:nvPr/>
        </p:nvGraphicFramePr>
        <p:xfrm>
          <a:off x="2032000" y="5761197"/>
          <a:ext cx="8127999" cy="1010920"/>
        </p:xfrm>
        <a:graphic>
          <a:graphicData uri="http://schemas.openxmlformats.org/drawingml/2006/table">
            <a:tbl>
              <a:tblPr firstRow="1" bandRow="1">
                <a:tableStyleId>{5C22544A-7EE6-4342-B048-85BDC9FD1C3A}</a:tableStyleId>
              </a:tblPr>
              <a:tblGrid>
                <a:gridCol w="2997200"/>
                <a:gridCol w="2421466"/>
                <a:gridCol w="2709333"/>
              </a:tblGrid>
              <a:tr h="370840">
                <a:tc>
                  <a:txBody>
                    <a:bodyPr/>
                    <a:lstStyle/>
                    <a:p>
                      <a:r>
                        <a:rPr lang="en-US" dirty="0"/>
                        <a:t>Training Dataset</a:t>
                      </a:r>
                      <a:endParaRPr lang="en-US" dirty="0"/>
                    </a:p>
                  </a:txBody>
                  <a:tcPr/>
                </a:tc>
                <a:tc>
                  <a:txBody>
                    <a:bodyPr/>
                    <a:lstStyle/>
                    <a:p>
                      <a:r>
                        <a:rPr lang="en-US" dirty="0"/>
                        <a:t>Generation Method 1</a:t>
                      </a:r>
                      <a:endParaRPr lang="en-US" dirty="0"/>
                    </a:p>
                  </a:txBody>
                  <a:tcPr/>
                </a:tc>
                <a:tc>
                  <a:txBody>
                    <a:bodyPr/>
                    <a:lstStyle/>
                    <a:p>
                      <a:r>
                        <a:rPr lang="en-US" dirty="0"/>
                        <a:t>Generation Method 2</a:t>
                      </a:r>
                      <a:endParaRPr lang="en-US" dirty="0"/>
                    </a:p>
                  </a:txBody>
                  <a:tcPr/>
                </a:tc>
              </a:tr>
              <a:tr h="370840">
                <a:tc>
                  <a:txBody>
                    <a:bodyPr/>
                    <a:lstStyle/>
                    <a:p>
                      <a:r>
                        <a:rPr lang="en-US" dirty="0"/>
                        <a:t>Real network traces from 11 applications / 3 service types</a:t>
                      </a:r>
                      <a:endParaRPr lang="en-US" dirty="0"/>
                    </a:p>
                  </a:txBody>
                  <a:tcPr/>
                </a:tc>
                <a:tc>
                  <a:txBody>
                    <a:bodyPr/>
                    <a:lstStyle/>
                    <a:p>
                      <a:r>
                        <a:rPr lang="en-US" dirty="0"/>
                        <a:t>Our text-to-traffic framework</a:t>
                      </a:r>
                      <a:endParaRPr lang="en-US" dirty="0"/>
                    </a:p>
                  </a:txBody>
                  <a:tcPr/>
                </a:tc>
                <a:tc>
                  <a:txBody>
                    <a:bodyPr/>
                    <a:lstStyle/>
                    <a:p>
                      <a:r>
                        <a:rPr lang="en-US" dirty="0"/>
                        <a:t>Time-series based GAN (NetShare)</a:t>
                      </a:r>
                      <a:endParaRPr lang="en-US" dirty="0"/>
                    </a:p>
                  </a:txBody>
                  <a:tcPr/>
                </a:tc>
              </a:tr>
            </a:tbl>
          </a:graphicData>
        </a:graphic>
      </p:graphicFrame>
      <p:pic>
        <p:nvPicPr>
          <p:cNvPr id="5" name="Picture 4" descr="A table with numbers and symbols&#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1441" t="1363" r="-206" b="1427"/>
          <a:stretch>
            <a:fillRect/>
          </a:stretch>
        </p:blipFill>
        <p:spPr>
          <a:xfrm>
            <a:off x="3050921" y="3232546"/>
            <a:ext cx="6090156" cy="24195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(statistical similarity):</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
        <p:nvSpPr>
          <p:cNvPr id="5" name="Oval 4"/>
          <p:cNvSpPr/>
          <p:nvPr/>
        </p:nvSpPr>
        <p:spPr>
          <a:xfrm>
            <a:off x="7237975"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70 % </a:t>
            </a:r>
            <a:endParaRPr lang="en-US" sz="2700" dirty="0"/>
          </a:p>
        </p:txBody>
      </p:sp>
      <p:sp>
        <p:nvSpPr>
          <p:cNvPr id="4" name="TextBox 3"/>
          <p:cNvSpPr txBox="1"/>
          <p:nvPr/>
        </p:nvSpPr>
        <p:spPr>
          <a:xfrm>
            <a:off x="6948506" y="3960927"/>
            <a:ext cx="2743200" cy="707886"/>
          </a:xfrm>
          <a:prstGeom prst="rect">
            <a:avLst/>
          </a:prstGeom>
          <a:noFill/>
        </p:spPr>
        <p:txBody>
          <a:bodyPr wrap="square" rtlCol="0">
            <a:spAutoFit/>
          </a:bodyPr>
          <a:lstStyle/>
          <a:p>
            <a:r>
              <a:rPr lang="en-US" sz="2000" dirty="0"/>
              <a:t>Average Statistical Improvement (all fields)</a:t>
            </a:r>
            <a:endParaRPr lang="en-US" sz="2000" dirty="0"/>
          </a:p>
        </p:txBody>
      </p:sp>
      <p:sp>
        <p:nvSpPr>
          <p:cNvPr id="8" name="Oval 7"/>
          <p:cNvSpPr/>
          <p:nvPr/>
        </p:nvSpPr>
        <p:spPr>
          <a:xfrm>
            <a:off x="2789763" y="2602272"/>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30 % </a:t>
            </a:r>
            <a:endParaRPr lang="en-US" sz="2700" dirty="0"/>
          </a:p>
        </p:txBody>
      </p:sp>
      <p:sp>
        <p:nvSpPr>
          <p:cNvPr id="9" name="TextBox 8"/>
          <p:cNvSpPr txBox="1"/>
          <p:nvPr/>
        </p:nvSpPr>
        <p:spPr>
          <a:xfrm>
            <a:off x="2500294" y="3960927"/>
            <a:ext cx="3374772" cy="707886"/>
          </a:xfrm>
          <a:prstGeom prst="rect">
            <a:avLst/>
          </a:prstGeom>
          <a:noFill/>
        </p:spPr>
        <p:txBody>
          <a:bodyPr wrap="square" rtlCol="0">
            <a:spAutoFit/>
          </a:bodyPr>
          <a:lstStyle/>
          <a:p>
            <a:r>
              <a:rPr lang="en-US" sz="2000" dirty="0"/>
              <a:t>Average Statistical Improvement (common fields)</a:t>
            </a:r>
            <a:endParaRPr lang="en-US" sz="2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(traffic classification accuracy):</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sp>
        <p:nvSpPr>
          <p:cNvPr id="5" name="Oval 4"/>
          <p:cNvSpPr/>
          <p:nvPr/>
        </p:nvSpPr>
        <p:spPr>
          <a:xfrm>
            <a:off x="5304971" y="3131676"/>
            <a:ext cx="1582057" cy="1445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dirty="0"/>
              <a:t>&gt; 65 % </a:t>
            </a:r>
            <a:endParaRPr lang="en-US" sz="2700" dirty="0"/>
          </a:p>
        </p:txBody>
      </p:sp>
      <p:sp>
        <p:nvSpPr>
          <p:cNvPr id="4" name="TextBox 3"/>
          <p:cNvSpPr txBox="1"/>
          <p:nvPr/>
        </p:nvSpPr>
        <p:spPr>
          <a:xfrm>
            <a:off x="5015502" y="4490331"/>
            <a:ext cx="2743200" cy="707886"/>
          </a:xfrm>
          <a:prstGeom prst="rect">
            <a:avLst/>
          </a:prstGeom>
          <a:noFill/>
        </p:spPr>
        <p:txBody>
          <a:bodyPr wrap="square" rtlCol="0">
            <a:spAutoFit/>
          </a:bodyPr>
          <a:lstStyle/>
          <a:p>
            <a:r>
              <a:rPr lang="en-US" sz="2000" dirty="0"/>
              <a:t>(a) Train on Synthetic; Test on Real</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41248" y="334644"/>
            <a:ext cx="10509504" cy="1076914"/>
          </a:xfrm>
        </p:spPr>
        <p:txBody>
          <a:bodyPr anchor="ctr">
            <a:normAutofit/>
          </a:bodyPr>
          <a:lstStyle/>
          <a:p>
            <a:r>
              <a:rPr lang="en-US" sz="4000" dirty="0"/>
              <a:t>Scarcity of Datasets</a:t>
            </a:r>
            <a:endParaRPr lang="en-US" sz="4000" dirty="0"/>
          </a:p>
        </p:txBody>
      </p:sp>
      <p:sp>
        <p:nvSpPr>
          <p:cNvPr id="1046" name="Content Placeholder 2"/>
          <p:cNvSpPr>
            <a:spLocks noGrp="1"/>
          </p:cNvSpPr>
          <p:nvPr>
            <p:ph idx="1"/>
          </p:nvPr>
        </p:nvSpPr>
        <p:spPr>
          <a:xfrm>
            <a:off x="838200" y="1562101"/>
            <a:ext cx="8143875" cy="5029200"/>
          </a:xfrm>
        </p:spPr>
        <p:txBody>
          <a:bodyPr>
            <a:normAutofit/>
          </a:bodyPr>
          <a:lstStyle/>
          <a:p>
            <a:pPr marL="0" indent="0">
              <a:buNone/>
            </a:pPr>
            <a:endParaRPr lang="en-US" dirty="0"/>
          </a:p>
          <a:p>
            <a:endParaRPr lang="en-US" dirty="0"/>
          </a:p>
          <a:p>
            <a:endParaRPr lang="en-US" dirty="0"/>
          </a:p>
          <a:p>
            <a:pPr marL="0" indent="0">
              <a:buNone/>
            </a:pPr>
            <a:endParaRPr lang="en-US" dirty="0"/>
          </a:p>
          <a:p>
            <a:pPr marL="0" indent="0">
              <a:buNone/>
            </a:pPr>
            <a:endParaRPr lang="en-US" dirty="0"/>
          </a:p>
          <a:p>
            <a:endParaRPr lang="en-US" dirty="0"/>
          </a:p>
          <a:p>
            <a:pPr marL="0" indent="0">
              <a:buNone/>
            </a:pPr>
            <a:endParaRPr lang="en-US" dirty="0"/>
          </a:p>
          <a:p>
            <a:pPr marL="0" indent="0">
              <a:buNone/>
            </a:pPr>
            <a:r>
              <a:rPr lang="en-US" dirty="0"/>
              <a:t>Potential Solution: Synthetic network data generation</a:t>
            </a:r>
            <a:endParaRPr lang="en-US" dirty="0"/>
          </a:p>
        </p:txBody>
      </p:sp>
      <p:pic>
        <p:nvPicPr>
          <p:cNvPr id="1047" name="Picture 4" descr="Circle, lock, privacy, safe, secure, security icon - Free downloa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3792" y="2317949"/>
            <a:ext cx="1776412" cy="1776412"/>
          </a:xfrm>
          <a:prstGeom prst="rect">
            <a:avLst/>
          </a:prstGeom>
          <a:noFill/>
          <a:extLst>
            <a:ext uri="{909E8E84-426E-40DD-AFC4-6F175D3DCCD1}">
              <a14:hiddenFill xmlns:a14="http://schemas.microsoft.com/office/drawing/2010/main">
                <a:solidFill>
                  <a:srgbClr val="FFFFFF"/>
                </a:solidFill>
              </a14:hiddenFill>
            </a:ext>
          </a:extLst>
        </p:spPr>
      </p:pic>
      <p:sp>
        <p:nvSpPr>
          <p:cNvPr id="1048" name="Content Placeholder 2"/>
          <p:cNvSpPr txBox="1"/>
          <p:nvPr/>
        </p:nvSpPr>
        <p:spPr>
          <a:xfrm>
            <a:off x="4695822" y="4092972"/>
            <a:ext cx="3092053"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dirty="0"/>
              <a:t>Maintenance Costs </a:t>
            </a:r>
            <a:endParaRPr lang="en-US" dirty="0"/>
          </a:p>
        </p:txBody>
      </p:sp>
      <p:pic>
        <p:nvPicPr>
          <p:cNvPr id="1049" name="Picture 6" descr="Cost - Free business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792" y="2344042"/>
            <a:ext cx="1776413" cy="1776413"/>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0" descr="Error Icon Images – Browse 215,358 Stock Photos, Vectors, and Video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8007" y="2135187"/>
            <a:ext cx="3776267" cy="2265760"/>
          </a:xfrm>
          <a:prstGeom prst="rect">
            <a:avLst/>
          </a:prstGeom>
          <a:noFill/>
          <a:extLst>
            <a:ext uri="{909E8E84-426E-40DD-AFC4-6F175D3DCCD1}">
              <a14:hiddenFill xmlns:a14="http://schemas.microsoft.com/office/drawing/2010/main">
                <a:solidFill>
                  <a:srgbClr val="FFFFFF"/>
                </a:solidFill>
              </a14:hiddenFill>
            </a:ext>
          </a:extLst>
        </p:spPr>
      </p:pic>
      <p:sp>
        <p:nvSpPr>
          <p:cNvPr id="1051" name="Content Placeholder 2"/>
          <p:cNvSpPr txBox="1"/>
          <p:nvPr/>
        </p:nvSpPr>
        <p:spPr>
          <a:xfrm>
            <a:off x="8217297" y="4092972"/>
            <a:ext cx="2660254" cy="704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dirty="0"/>
              <a:t>Collection Errors</a:t>
            </a:r>
            <a:endParaRPr lang="en-US" dirty="0"/>
          </a:p>
        </p:txBody>
      </p:sp>
      <p:sp>
        <p:nvSpPr>
          <p:cNvPr id="1052" name="Content Placeholder 2"/>
          <p:cNvSpPr txBox="1"/>
          <p:nvPr/>
        </p:nvSpPr>
        <p:spPr>
          <a:xfrm>
            <a:off x="1174347" y="4147393"/>
            <a:ext cx="3092053" cy="65042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dirty="0"/>
              <a:t> Privacy/confidentiality</a:t>
            </a:r>
            <a:endParaRPr lang="en-US" dirty="0"/>
          </a:p>
        </p:txBody>
      </p:sp>
      <p:sp>
        <p:nvSpPr>
          <p:cNvPr id="5" name="Slide Number Placeholder 4"/>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(traffic classification accuracy):</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pic>
        <p:nvPicPr>
          <p:cNvPr id="14" name="Picture 13" descr="A graph of different models&#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8123" y="2429436"/>
            <a:ext cx="11595753" cy="374752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(traffic classification accuracy – class balancing):</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pic>
        <p:nvPicPr>
          <p:cNvPr id="5" name="Picture 4" descr="A table with numbers and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2456349"/>
            <a:ext cx="7772400" cy="1078159"/>
          </a:xfrm>
          <a:prstGeom prst="rect">
            <a:avLst/>
          </a:prstGeom>
        </p:spPr>
      </p:pic>
      <p:pic>
        <p:nvPicPr>
          <p:cNvPr id="8" name="Picture 7" descr="A table with numbers and symbols&#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715506"/>
            <a:ext cx="7772400" cy="3092181"/>
          </a:xfrm>
          <a:prstGeom prst="rect">
            <a:avLst/>
          </a:prstGeom>
        </p:spPr>
      </p:pic>
      <p:sp>
        <p:nvSpPr>
          <p:cNvPr id="9" name="Rectangle 8"/>
          <p:cNvSpPr/>
          <p:nvPr/>
        </p:nvSpPr>
        <p:spPr>
          <a:xfrm>
            <a:off x="4365172" y="4287694"/>
            <a:ext cx="5617028" cy="141206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(non-ML tasks):</a:t>
            </a:r>
            <a:endParaRPr lang="en-US" dirty="0"/>
          </a:p>
          <a:p>
            <a:r>
              <a:rPr lang="en-US" dirty="0"/>
              <a:t>Compatibility with </a:t>
            </a:r>
            <a:r>
              <a:rPr lang="en-US" dirty="0" err="1"/>
              <a:t>WireShark</a:t>
            </a:r>
            <a:r>
              <a:rPr lang="en-US" dirty="0"/>
              <a:t> and </a:t>
            </a:r>
            <a:r>
              <a:rPr lang="en-US" dirty="0" err="1"/>
              <a:t>TCPReplay</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pic>
        <p:nvPicPr>
          <p:cNvPr id="6" name="Picture 5" descr="A close-up of a data shee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89150" y="2968100"/>
            <a:ext cx="7772400" cy="3753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US" dirty="0"/>
          </a:p>
        </p:txBody>
      </p:sp>
      <p:sp>
        <p:nvSpPr>
          <p:cNvPr id="3" name="Content Placeholder 2"/>
          <p:cNvSpPr>
            <a:spLocks noGrp="1"/>
          </p:cNvSpPr>
          <p:nvPr>
            <p:ph idx="1"/>
          </p:nvPr>
        </p:nvSpPr>
        <p:spPr/>
        <p:txBody>
          <a:bodyPr/>
          <a:lstStyle/>
          <a:p>
            <a:pPr marL="0" indent="0">
              <a:buNone/>
            </a:pPr>
            <a:r>
              <a:rPr lang="en-US" dirty="0"/>
              <a:t>Analysis Evaluation (non-ML tasks):</a:t>
            </a:r>
            <a:endParaRPr lang="en-US" dirty="0"/>
          </a:p>
          <a:p>
            <a:r>
              <a:rPr lang="en-US" dirty="0"/>
              <a:t>Compatibility with </a:t>
            </a:r>
            <a:r>
              <a:rPr lang="en-US" dirty="0" err="1"/>
              <a:t>WireShark</a:t>
            </a:r>
            <a:r>
              <a:rPr lang="en-US" dirty="0"/>
              <a:t> and </a:t>
            </a:r>
            <a:r>
              <a:rPr lang="en-US" dirty="0" err="1"/>
              <a:t>TCPReplay</a:t>
            </a:r>
            <a:endParaRPr lang="en-US" dirty="0"/>
          </a:p>
          <a:p>
            <a:r>
              <a:rPr lang="en-US" dirty="0"/>
              <a:t>Feature Extraction for Core Network Analysis Tasks</a:t>
            </a:r>
            <a:endParaRPr lang="en-US" dirty="0"/>
          </a:p>
        </p:txBody>
      </p:sp>
      <p:sp>
        <p:nvSpPr>
          <p:cNvPr id="7" name="Slide Number Placeholder 6"/>
          <p:cNvSpPr>
            <a:spLocks noGrp="1"/>
          </p:cNvSpPr>
          <p:nvPr>
            <p:ph type="sldNum" sz="quarter" idx="12"/>
          </p:nvPr>
        </p:nvSpPr>
        <p:spPr/>
        <p:txBody>
          <a:bodyPr/>
          <a:lstStyle/>
          <a:p>
            <a:fld id="{9FBDA2CE-4C48-4268-B3B8-67BB8CBD5785}" type="slidenum">
              <a:rPr lang="en-US" smtClean="0"/>
            </a:fld>
            <a:endParaRPr lang="en-US"/>
          </a:p>
        </p:txBody>
      </p:sp>
      <p:pic>
        <p:nvPicPr>
          <p:cNvPr id="5" name="Picture 4" descr="A white text with black tex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7361" y="3355266"/>
            <a:ext cx="9877277" cy="3502734"/>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Possibilities </a:t>
            </a:r>
            <a:r>
              <a:rPr lang="en-US"/>
              <a:t>and Challenges</a:t>
            </a:r>
            <a:endParaRPr lang="en-US" dirty="0"/>
          </a:p>
        </p:txBody>
      </p:sp>
      <p:sp>
        <p:nvSpPr>
          <p:cNvPr id="3" name="Content Placeholder 2"/>
          <p:cNvSpPr>
            <a:spLocks noGrp="1"/>
          </p:cNvSpPr>
          <p:nvPr>
            <p:ph idx="1"/>
          </p:nvPr>
        </p:nvSpPr>
        <p:spPr/>
        <p:txBody>
          <a:bodyPr/>
          <a:lstStyle/>
          <a:p>
            <a:pPr marL="0" indent="0">
              <a:buNone/>
            </a:pPr>
            <a:r>
              <a:rPr lang="en-US" dirty="0"/>
              <a:t>We advocate for a paradigm shift towards generation of highly-granular, protocol-compliant network traces, using a text-to-traffic diffusion model as a pilot analysis.</a:t>
            </a:r>
            <a:endParaRPr lang="en-US" dirty="0"/>
          </a:p>
          <a:p>
            <a:r>
              <a:rPr lang="en-US" dirty="0"/>
              <a:t>Context transferring</a:t>
            </a:r>
            <a:endParaRPr lang="en-US" dirty="0"/>
          </a:p>
          <a:p>
            <a:r>
              <a:rPr lang="en-US" dirty="0"/>
              <a:t>Network traffic dimensionality</a:t>
            </a:r>
            <a:endParaRPr lang="en-US" dirty="0"/>
          </a:p>
          <a:p>
            <a:r>
              <a:rPr lang="en-US" dirty="0"/>
              <a:t>Generative foundation model beyond traffic generation</a:t>
            </a:r>
            <a:endParaRPr lang="en-US"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GAN-based Generations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r>
              <a:rPr lang="en-US" dirty="0"/>
              <a:t>Inter-arrival-time (IAT) Example:</a:t>
            </a:r>
            <a:endParaRPr lang="en-US" dirty="0"/>
          </a:p>
          <a:p>
            <a:pPr marL="0" indent="0">
              <a:buNone/>
            </a:pPr>
            <a:endParaRPr lang="en-US" dirty="0"/>
          </a:p>
          <a:p>
            <a:pPr lvl="1"/>
            <a:r>
              <a:rPr lang="en-US" dirty="0"/>
              <a:t>Real IAT for 3 flows = [</a:t>
            </a:r>
            <a:r>
              <a:rPr lang="en-US" b="1" dirty="0"/>
              <a:t>10 </a:t>
            </a:r>
            <a:r>
              <a:rPr lang="en-US" b="1" dirty="0" err="1"/>
              <a:t>ms</a:t>
            </a:r>
            <a:r>
              <a:rPr lang="en-US" b="1" dirty="0"/>
              <a:t>, 11 </a:t>
            </a:r>
            <a:r>
              <a:rPr lang="en-US" b="1" dirty="0" err="1"/>
              <a:t>ms</a:t>
            </a:r>
            <a:r>
              <a:rPr lang="en-US" b="1" dirty="0"/>
              <a:t>, 11 </a:t>
            </a:r>
            <a:r>
              <a:rPr lang="en-US" b="1" dirty="0" err="1"/>
              <a:t>ms</a:t>
            </a:r>
            <a:r>
              <a:rPr lang="en-US" dirty="0"/>
              <a:t>]</a:t>
            </a:r>
            <a:endParaRPr lang="en-US" dirty="0"/>
          </a:p>
          <a:p>
            <a:pPr lvl="2"/>
            <a:r>
              <a:rPr lang="en-US" dirty="0"/>
              <a:t>Average IAT across real data points = </a:t>
            </a:r>
            <a:r>
              <a:rPr lang="en-US" b="1" dirty="0"/>
              <a:t>10.67 </a:t>
            </a:r>
            <a:r>
              <a:rPr lang="en-US" b="1" dirty="0" err="1"/>
              <a:t>ms</a:t>
            </a:r>
            <a:endParaRPr lang="en-US" b="1" dirty="0"/>
          </a:p>
          <a:p>
            <a:pPr marL="914400" lvl="2" indent="0">
              <a:buNone/>
            </a:pPr>
            <a:endParaRPr lang="en-US" b="1" dirty="0"/>
          </a:p>
          <a:p>
            <a:pPr lvl="1"/>
            <a:r>
              <a:rPr lang="en-US" dirty="0"/>
              <a:t>Generated IAT for 3 flows = [</a:t>
            </a:r>
            <a:r>
              <a:rPr lang="en-US" b="1" dirty="0"/>
              <a:t>10.5 </a:t>
            </a:r>
            <a:r>
              <a:rPr lang="en-US" b="1" dirty="0" err="1"/>
              <a:t>ms</a:t>
            </a:r>
            <a:r>
              <a:rPr lang="en-US" b="1" dirty="0"/>
              <a:t>, 10.5 </a:t>
            </a:r>
            <a:r>
              <a:rPr lang="en-US" b="1" dirty="0" err="1"/>
              <a:t>ms</a:t>
            </a:r>
            <a:r>
              <a:rPr lang="en-US" b="1" dirty="0"/>
              <a:t>, 11 </a:t>
            </a:r>
            <a:r>
              <a:rPr lang="en-US" b="1" dirty="0" err="1"/>
              <a:t>ms</a:t>
            </a:r>
            <a:r>
              <a:rPr lang="en-US" dirty="0"/>
              <a:t>]</a:t>
            </a:r>
            <a:endParaRPr lang="en-US" dirty="0"/>
          </a:p>
          <a:p>
            <a:pPr lvl="2"/>
            <a:r>
              <a:rPr lang="en-US" dirty="0"/>
              <a:t>Average IAT across synthetic data points = </a:t>
            </a:r>
            <a:r>
              <a:rPr lang="en-US" b="1" dirty="0"/>
              <a:t>10.67 </a:t>
            </a:r>
            <a:r>
              <a:rPr lang="en-US" b="1" dirty="0" err="1"/>
              <a:t>ms</a:t>
            </a:r>
            <a:endParaRPr lang="en-US" b="1" dirty="0"/>
          </a:p>
          <a:p>
            <a:pPr lvl="1"/>
            <a:endParaRPr lang="en-US" dirty="0"/>
          </a:p>
        </p:txBody>
      </p:sp>
      <p:sp>
        <p:nvSpPr>
          <p:cNvPr id="7" name="Oval 6"/>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endParaRPr lang="en-US" sz="2800"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Original Eval in NetShare</a:t>
            </a:r>
            <a:endParaRPr lang="en-US"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graphicFrame>
        <p:nvGraphicFramePr>
          <p:cNvPr id="7" name="Table 6"/>
          <p:cNvGraphicFramePr>
            <a:graphicFrameLocks noGrp="1"/>
          </p:cNvGraphicFramePr>
          <p:nvPr/>
        </p:nvGraphicFramePr>
        <p:xfrm>
          <a:off x="2031999" y="1590931"/>
          <a:ext cx="8127999" cy="2123440"/>
        </p:xfrm>
        <a:graphic>
          <a:graphicData uri="http://schemas.openxmlformats.org/drawingml/2006/table">
            <a:tbl>
              <a:tblPr firstRow="1" bandRow="1">
                <a:tableStyleId>{5C22544A-7EE6-4342-B048-85BDC9FD1C3A}</a:tableStyleId>
              </a:tblPr>
              <a:tblGrid>
                <a:gridCol w="2189735"/>
                <a:gridCol w="2189735"/>
                <a:gridCol w="1769108"/>
                <a:gridCol w="1979421"/>
              </a:tblGrid>
              <a:tr h="370840">
                <a:tc>
                  <a:txBody>
                    <a:bodyPr/>
                    <a:lstStyle/>
                    <a:p>
                      <a:r>
                        <a:rPr lang="en-US" dirty="0"/>
                        <a:t>Generator Training Dataset</a:t>
                      </a:r>
                      <a:endParaRPr lang="en-US" dirty="0"/>
                    </a:p>
                  </a:txBody>
                  <a:tcPr/>
                </a:tc>
                <a:tc>
                  <a:txBody>
                    <a:bodyPr/>
                    <a:lstStyle/>
                    <a:p>
                      <a:r>
                        <a:rPr lang="en-US" dirty="0"/>
                        <a:t>Features Used</a:t>
                      </a:r>
                      <a:endParaRPr lang="en-US" dirty="0"/>
                    </a:p>
                  </a:txBody>
                  <a:tcPr/>
                </a:tc>
                <a:tc>
                  <a:txBody>
                    <a:bodyPr/>
                    <a:lstStyle/>
                    <a:p>
                      <a:r>
                        <a:rPr lang="en-US" dirty="0"/>
                        <a:t>Generation Method</a:t>
                      </a:r>
                      <a:endParaRPr lang="en-US" dirty="0"/>
                    </a:p>
                  </a:txBody>
                  <a:tcPr/>
                </a:tc>
                <a:tc>
                  <a:txBody>
                    <a:bodyPr/>
                    <a:lstStyle/>
                    <a:p>
                      <a:r>
                        <a:rPr lang="en-US" dirty="0"/>
                        <a:t>Avg. Accuracy</a:t>
                      </a:r>
                      <a:endParaRPr lang="en-US" dirty="0"/>
                    </a:p>
                  </a:txBody>
                  <a:tcPr/>
                </a:tc>
              </a:tr>
              <a:tr h="370840">
                <a:tc rowSpan="4">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TON (Anomaly Detection)</a:t>
                      </a:r>
                      <a:endParaRPr lang="en-US" dirty="0"/>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All produced features</a:t>
                      </a:r>
                      <a:endParaRPr lang="en-US" dirty="0"/>
                    </a:p>
                  </a:txBody>
                  <a:tcPr/>
                </a:tc>
                <a:tc>
                  <a:txBody>
                    <a:bodyPr/>
                    <a:lstStyle/>
                    <a:p>
                      <a:r>
                        <a:rPr lang="en-US" dirty="0"/>
                        <a:t>NetShare</a:t>
                      </a:r>
                      <a:endParaRPr lang="en-US" dirty="0"/>
                    </a:p>
                  </a:txBody>
                  <a:tcPr/>
                </a:tc>
                <a:tc>
                  <a:txBody>
                    <a:bodyPr/>
                    <a:lstStyle/>
                    <a:p>
                      <a:r>
                        <a:rPr lang="en-US" dirty="0"/>
                        <a:t>~ 0.60</a:t>
                      </a:r>
                      <a:endParaRPr lang="en-US" dirty="0"/>
                    </a:p>
                  </a:txBody>
                  <a:tcPr/>
                </a:tc>
              </a:tr>
              <a:tr h="370840">
                <a:tc vMerge="1">
                  <a:tcPr/>
                </a:tc>
                <a:tc vMerge="1">
                  <a:tcPr/>
                </a:tc>
                <a:tc>
                  <a:txBody>
                    <a:bodyPr/>
                    <a:lstStyle/>
                    <a:p>
                      <a:r>
                        <a:rPr lang="en-US" dirty="0"/>
                        <a:t>CTGAN</a:t>
                      </a:r>
                      <a:endParaRPr lang="en-US" dirty="0"/>
                    </a:p>
                  </a:txBody>
                  <a:tcPr/>
                </a:tc>
                <a:tc>
                  <a:txBody>
                    <a:bodyPr/>
                    <a:lstStyle/>
                    <a:p>
                      <a:r>
                        <a:rPr lang="en-US" dirty="0"/>
                        <a:t>~ 0.50</a:t>
                      </a:r>
                      <a:endParaRPr lang="en-US" dirty="0"/>
                    </a:p>
                  </a:txBody>
                  <a:tcPr/>
                </a:tc>
              </a:tr>
              <a:tr h="370840">
                <a:tc vMerge="1">
                  <a:tcPr/>
                </a:tc>
                <a:tc vMerge="1">
                  <a:tcPr/>
                </a:tc>
                <a:tc>
                  <a:txBody>
                    <a:bodyPr/>
                    <a:lstStyle/>
                    <a:p>
                      <a:r>
                        <a:rPr lang="en-US" dirty="0"/>
                        <a:t>STAN</a:t>
                      </a:r>
                      <a:endParaRPr lang="en-US" dirty="0"/>
                    </a:p>
                  </a:txBody>
                  <a:tcPr/>
                </a:tc>
                <a:tc>
                  <a:txBody>
                    <a:bodyPr/>
                    <a:lstStyle/>
                    <a:p>
                      <a:r>
                        <a:rPr lang="en-US" dirty="0"/>
                        <a:t>~  0.40</a:t>
                      </a:r>
                      <a:endParaRPr lang="en-US" dirty="0"/>
                    </a:p>
                  </a:txBody>
                  <a:tcPr/>
                </a:tc>
              </a:tr>
              <a:tr h="370840">
                <a:tc vMerge="1">
                  <a:tcPr/>
                </a:tc>
                <a:tc vMerge="1">
                  <a:tcPr/>
                </a:tc>
                <a:tc>
                  <a:txBody>
                    <a:bodyPr/>
                    <a:lstStyle/>
                    <a:p>
                      <a:r>
                        <a:rPr lang="en-US" dirty="0"/>
                        <a:t>E-WGAN-GP</a:t>
                      </a:r>
                      <a:endParaRPr lang="en-US" dirty="0"/>
                    </a:p>
                  </a:txBody>
                  <a:tcPr/>
                </a:tc>
                <a:tc>
                  <a:txBody>
                    <a:bodyPr/>
                    <a:lstStyle/>
                    <a:p>
                      <a:r>
                        <a:rPr lang="en-US" dirty="0"/>
                        <a:t>~ 0.10</a:t>
                      </a:r>
                      <a:endParaRPr lang="en-US" dirty="0"/>
                    </a:p>
                  </a:txBody>
                  <a:tcPr/>
                </a:tc>
              </a:tr>
            </a:tbl>
          </a:graphicData>
        </a:graphic>
      </p:graphicFrame>
      <p:sp>
        <p:nvSpPr>
          <p:cNvPr id="10" name="TextBox 9"/>
          <p:cNvSpPr txBox="1"/>
          <p:nvPr/>
        </p:nvSpPr>
        <p:spPr>
          <a:xfrm>
            <a:off x="0" y="1321356"/>
            <a:ext cx="979755" cy="369332"/>
          </a:xfrm>
          <a:prstGeom prst="rect">
            <a:avLst/>
          </a:prstGeom>
          <a:noFill/>
        </p:spPr>
        <p:txBody>
          <a:bodyPr wrap="none" rtlCol="0">
            <a:spAutoFit/>
          </a:bodyPr>
          <a:lstStyle/>
          <a:p>
            <a:r>
              <a:rPr lang="en-US" dirty="0"/>
              <a:t>Original:</a:t>
            </a:r>
            <a:endParaRPr lang="en-US" dirty="0"/>
          </a:p>
        </p:txBody>
      </p:sp>
      <p:sp>
        <p:nvSpPr>
          <p:cNvPr id="11" name="TextBox 10"/>
          <p:cNvSpPr txBox="1"/>
          <p:nvPr/>
        </p:nvSpPr>
        <p:spPr>
          <a:xfrm>
            <a:off x="0" y="4156062"/>
            <a:ext cx="1682192" cy="369332"/>
          </a:xfrm>
          <a:prstGeom prst="rect">
            <a:avLst/>
          </a:prstGeom>
          <a:noFill/>
        </p:spPr>
        <p:txBody>
          <a:bodyPr wrap="none" rtlCol="0">
            <a:spAutoFit/>
          </a:bodyPr>
          <a:lstStyle/>
          <a:p>
            <a:r>
              <a:rPr lang="en-US" dirty="0"/>
              <a:t>Our Evaluation:</a:t>
            </a:r>
            <a:endParaRPr lang="en-US" dirty="0"/>
          </a:p>
        </p:txBody>
      </p:sp>
      <p:graphicFrame>
        <p:nvGraphicFramePr>
          <p:cNvPr id="14" name="Table 13"/>
          <p:cNvGraphicFramePr>
            <a:graphicFrameLocks noGrp="1"/>
          </p:cNvGraphicFramePr>
          <p:nvPr/>
        </p:nvGraphicFramePr>
        <p:xfrm>
          <a:off x="838200" y="4525394"/>
          <a:ext cx="10860313" cy="1930400"/>
        </p:xfrm>
        <a:graphic>
          <a:graphicData uri="http://schemas.openxmlformats.org/drawingml/2006/table">
            <a:tbl>
              <a:tblPr firstRow="1" bandRow="1">
                <a:tableStyleId>{5C22544A-7EE6-4342-B048-85BDC9FD1C3A}</a:tableStyleId>
              </a:tblPr>
              <a:tblGrid>
                <a:gridCol w="2352847"/>
                <a:gridCol w="2352847"/>
                <a:gridCol w="1900887"/>
                <a:gridCol w="2126866"/>
                <a:gridCol w="2126866"/>
              </a:tblGrid>
              <a:tr h="0">
                <a:tc>
                  <a:txBody>
                    <a:bodyPr/>
                    <a:lstStyle/>
                    <a:p>
                      <a:r>
                        <a:rPr lang="en-US" dirty="0"/>
                        <a:t>Generator Training Dataset</a:t>
                      </a:r>
                      <a:endParaRPr lang="en-US" dirty="0"/>
                    </a:p>
                  </a:txBody>
                  <a:tcPr/>
                </a:tc>
                <a:tc>
                  <a:txBody>
                    <a:bodyPr/>
                    <a:lstStyle/>
                    <a:p>
                      <a:r>
                        <a:rPr lang="en-US" dirty="0"/>
                        <a:t>Features Used</a:t>
                      </a:r>
                      <a:endParaRPr lang="en-US" dirty="0"/>
                    </a:p>
                  </a:txBody>
                  <a:tcPr/>
                </a:tc>
                <a:tc>
                  <a:txBody>
                    <a:bodyPr/>
                    <a:lstStyle/>
                    <a:p>
                      <a:r>
                        <a:rPr lang="en-US" dirty="0"/>
                        <a:t>Generation Method</a:t>
                      </a:r>
                      <a:endParaRPr lang="en-US" dirty="0"/>
                    </a:p>
                  </a:txBody>
                  <a:tcPr/>
                </a:tc>
                <a:tc>
                  <a:txBody>
                    <a:bodyPr/>
                    <a:lstStyle/>
                    <a:p>
                      <a:r>
                        <a:rPr lang="en-US" dirty="0"/>
                        <a:t>Avg. Accuracy (</a:t>
                      </a:r>
                      <a:r>
                        <a:rPr lang="en-US" b="1" dirty="0"/>
                        <a:t>service: 3-class</a:t>
                      </a:r>
                      <a:r>
                        <a:rPr lang="en-US" dirty="0"/>
                        <a:t>)</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Avg. Accuracy (application: 10-class)</a:t>
                      </a:r>
                      <a:endParaRPr lang="en-US" dirty="0"/>
                    </a:p>
                    <a:p>
                      <a:endParaRPr lang="en-US" dirty="0"/>
                    </a:p>
                  </a:txBody>
                  <a:tcPr/>
                </a:tc>
              </a:tr>
              <a:tr h="370840">
                <a:tc row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Service/Application Traffic</a:t>
                      </a:r>
                      <a:endParaRPr lang="en-US" dirty="0"/>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All produced features </a:t>
                      </a:r>
                      <a:r>
                        <a:rPr lang="en-US" b="1" dirty="0"/>
                        <a:t>(excluding IPs, ports)</a:t>
                      </a:r>
                      <a:endParaRPr lang="en-US" b="1" dirty="0"/>
                    </a:p>
                  </a:txBody>
                  <a:tcPr/>
                </a:tc>
                <a:tc>
                  <a:txBody>
                    <a:bodyPr/>
                    <a:lstStyle/>
                    <a:p>
                      <a:r>
                        <a:rPr lang="en-US" dirty="0"/>
                        <a:t>NetShare</a:t>
                      </a:r>
                      <a:endParaRPr lang="en-US" dirty="0"/>
                    </a:p>
                  </a:txBody>
                  <a:tcPr/>
                </a:tc>
                <a:tc>
                  <a:txBody>
                    <a:bodyPr/>
                    <a:lstStyle/>
                    <a:p>
                      <a:r>
                        <a:rPr lang="en-US" dirty="0"/>
                        <a:t>0.42</a:t>
                      </a:r>
                      <a:endParaRPr lang="en-US" dirty="0"/>
                    </a:p>
                  </a:txBody>
                  <a:tcPr/>
                </a:tc>
                <a:tc>
                  <a:txBody>
                    <a:bodyPr/>
                    <a:lstStyle/>
                    <a:p>
                      <a:r>
                        <a:rPr lang="en-US" dirty="0"/>
                        <a:t>0.2</a:t>
                      </a:r>
                      <a:endParaRPr lang="en-US" dirty="0"/>
                    </a:p>
                  </a:txBody>
                  <a:tcPr/>
                </a:tc>
              </a:tr>
              <a:tr h="370840">
                <a:tc vMerge="1">
                  <a:tcPr/>
                </a:tc>
                <a:tc vMerge="1">
                  <a:tcPr/>
                </a:tc>
                <a:tc>
                  <a:txBody>
                    <a:bodyPr/>
                    <a:lstStyle/>
                    <a:p>
                      <a:r>
                        <a:rPr lang="en-US" dirty="0"/>
                        <a:t>Ours</a:t>
                      </a:r>
                      <a:endParaRPr lang="en-US" dirty="0"/>
                    </a:p>
                  </a:txBody>
                  <a:tcPr/>
                </a:tc>
                <a:tc>
                  <a:txBody>
                    <a:bodyPr/>
                    <a:lstStyle/>
                    <a:p>
                      <a:r>
                        <a:rPr lang="en-US" dirty="0"/>
                        <a:t>0.72</a:t>
                      </a:r>
                      <a:endParaRPr lang="en-US" dirty="0"/>
                    </a:p>
                  </a:txBody>
                  <a:tcPr/>
                </a:tc>
                <a:tc>
                  <a:txBody>
                    <a:bodyPr/>
                    <a:lstStyle/>
                    <a:p>
                      <a:r>
                        <a:rPr lang="en-US" dirty="0"/>
                        <a:t>0.31</a:t>
                      </a:r>
                      <a:endParaRPr lang="en-US" dirty="0"/>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(Ablation)</a:t>
            </a:r>
            <a:endParaRPr lang="en-US" dirty="0"/>
          </a:p>
        </p:txBody>
      </p:sp>
      <p:pic>
        <p:nvPicPr>
          <p:cNvPr id="6" name="Content Placeholder 5" descr="A collage of images of stars and a purple background&#10;&#10;Description automatically generated with medium confidence"/>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2270408"/>
            <a:ext cx="10515600" cy="3461772"/>
          </a:xfrm>
        </p:spPr>
      </p:pic>
      <p:sp>
        <p:nvSpPr>
          <p:cNvPr id="4" name="Slide Number Placeholder 3"/>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a:t>Simulations/heuristics approaches:</a:t>
            </a:r>
            <a:endParaRPr lang="en-US" dirty="0"/>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r>
              <a:rPr lang="en-US" dirty="0"/>
              <a:t>Pro: Can produce full headers/payloads (</a:t>
            </a:r>
            <a:r>
              <a:rPr lang="en-US" dirty="0" err="1"/>
              <a:t>pcaps</a:t>
            </a:r>
            <a:r>
              <a:rPr lang="en-US" dirty="0"/>
              <a:t>)</a:t>
            </a:r>
            <a:endParaRPr lang="en-US" dirty="0"/>
          </a:p>
          <a:p>
            <a:pPr marL="0" indent="0">
              <a:buNone/>
            </a:pPr>
            <a:endParaRPr lang="en-US" dirty="0"/>
          </a:p>
          <a:p>
            <a:r>
              <a:rPr lang="en-US" dirty="0"/>
              <a:t>Cons:</a:t>
            </a:r>
            <a:endParaRPr lang="en-US" dirty="0"/>
          </a:p>
          <a:p>
            <a:pPr lvl="1"/>
            <a:r>
              <a:rPr lang="en-US" dirty="0"/>
              <a:t>Require extensive </a:t>
            </a:r>
            <a:r>
              <a:rPr lang="en-US" i="1" dirty="0"/>
              <a:t>manual effort</a:t>
            </a:r>
            <a:r>
              <a:rPr lang="en-US" dirty="0"/>
              <a:t> and </a:t>
            </a:r>
            <a:r>
              <a:rPr lang="en-US" i="1" dirty="0"/>
              <a:t>domain knowledge</a:t>
            </a:r>
            <a:endParaRPr lang="en-US" i="1" dirty="0"/>
          </a:p>
          <a:p>
            <a:pPr lvl="1"/>
            <a:r>
              <a:rPr lang="en-US" dirty="0"/>
              <a:t>Non-generative, i.e., low levels of variations</a:t>
            </a:r>
            <a:endParaRPr lang="en-US" dirty="0"/>
          </a:p>
        </p:txBody>
      </p:sp>
      <p:sp>
        <p:nvSpPr>
          <p:cNvPr id="4" name="Oval 3"/>
          <p:cNvSpPr/>
          <p:nvPr/>
        </p:nvSpPr>
        <p:spPr>
          <a:xfrm>
            <a:off x="5233987"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a:t>YANS</a:t>
            </a:r>
            <a:endParaRPr lang="en-US" sz="2800" dirty="0"/>
          </a:p>
        </p:txBody>
      </p:sp>
      <p:sp>
        <p:nvSpPr>
          <p:cNvPr id="5" name="Oval 4"/>
          <p:cNvSpPr/>
          <p:nvPr/>
        </p:nvSpPr>
        <p:spPr>
          <a:xfrm>
            <a:off x="720566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MGEN</a:t>
            </a:r>
            <a:endParaRPr lang="en-US" sz="2800" dirty="0"/>
          </a:p>
        </p:txBody>
      </p:sp>
      <p:sp>
        <p:nvSpPr>
          <p:cNvPr id="6" name="Oval 5"/>
          <p:cNvSpPr/>
          <p:nvPr/>
        </p:nvSpPr>
        <p:spPr>
          <a:xfrm>
            <a:off x="3262312" y="1990724"/>
            <a:ext cx="1628775"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ns-3</a:t>
            </a:r>
            <a:endParaRPr lang="en-US" sz="2800" dirty="0"/>
          </a:p>
        </p:txBody>
      </p:sp>
      <p:sp>
        <p:nvSpPr>
          <p:cNvPr id="9" name="Slide Number Placeholder 8"/>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GAN-based Generations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r>
              <a:rPr lang="en-US" dirty="0"/>
              <a:t>Pros:</a:t>
            </a:r>
            <a:endParaRPr lang="en-US" dirty="0"/>
          </a:p>
          <a:p>
            <a:pPr lvl="1"/>
            <a:r>
              <a:rPr lang="en-US" dirty="0"/>
              <a:t>Generative: Introduce variations</a:t>
            </a:r>
            <a:endParaRPr lang="en-US" dirty="0"/>
          </a:p>
          <a:p>
            <a:pPr lvl="1"/>
            <a:r>
              <a:rPr lang="en-US" dirty="0"/>
              <a:t>Attempts to achieve high statistical resemblance to real data</a:t>
            </a:r>
            <a:endParaRPr lang="en-US" dirty="0"/>
          </a:p>
        </p:txBody>
      </p:sp>
      <p:sp>
        <p:nvSpPr>
          <p:cNvPr id="7" name="Oval 6"/>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endParaRPr lang="en-US" sz="2800"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GAN-based Generations</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r>
              <a:rPr lang="en-US" dirty="0"/>
              <a:t>Pros:</a:t>
            </a:r>
            <a:endParaRPr lang="en-US" dirty="0"/>
          </a:p>
          <a:p>
            <a:pPr lvl="1"/>
            <a:r>
              <a:rPr lang="en-US" dirty="0"/>
              <a:t>Generative: Introduce variations</a:t>
            </a:r>
            <a:endParaRPr lang="en-US" dirty="0"/>
          </a:p>
          <a:p>
            <a:pPr lvl="1"/>
            <a:r>
              <a:rPr lang="en-US" dirty="0"/>
              <a:t>Attempts to achieve high statistical resemblance to real data</a:t>
            </a:r>
            <a:endParaRPr lang="en-US" dirty="0"/>
          </a:p>
          <a:p>
            <a:r>
              <a:rPr lang="en-US" dirty="0"/>
              <a:t>Cons:</a:t>
            </a:r>
            <a:endParaRPr lang="en-US" dirty="0"/>
          </a:p>
          <a:p>
            <a:pPr lvl="1"/>
            <a:r>
              <a:rPr lang="en-US" dirty="0"/>
              <a:t>Unsatisfactory ML accuracy</a:t>
            </a:r>
            <a:endParaRPr lang="en-US" dirty="0"/>
          </a:p>
        </p:txBody>
      </p:sp>
      <p:sp>
        <p:nvSpPr>
          <p:cNvPr id="7" name="Oval 6"/>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endParaRPr lang="en-US" sz="2800"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GAN-based Generations</a:t>
            </a:r>
            <a:endParaRPr lang="en-US" dirty="0"/>
          </a:p>
        </p:txBody>
      </p:sp>
      <p:sp>
        <p:nvSpPr>
          <p:cNvPr id="3" name="Content Placeholder 2"/>
          <p:cNvSpPr>
            <a:spLocks noGrp="1"/>
          </p:cNvSpPr>
          <p:nvPr>
            <p:ph idx="1"/>
          </p:nvPr>
        </p:nvSpPr>
        <p:spPr>
          <a:xfrm>
            <a:off x="838200" y="1825625"/>
            <a:ext cx="10515600" cy="851806"/>
          </a:xfrm>
        </p:spPr>
        <p:txBody>
          <a:bodyPr/>
          <a:lstStyle/>
          <a:p>
            <a:pPr marL="0" indent="0">
              <a:buNone/>
            </a:pPr>
            <a:r>
              <a:rPr lang="en-US" dirty="0"/>
              <a:t>Unsatisfactory ML accuracy</a:t>
            </a: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1"/>
          <a:stretch>
            <a:fillRect/>
          </a:stretch>
        </p:blipFill>
        <p:spPr>
          <a:xfrm>
            <a:off x="1810331" y="4258139"/>
            <a:ext cx="8655332" cy="78581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2"/>
          <p:cNvSpPr txBox="1"/>
          <p:nvPr/>
        </p:nvSpPr>
        <p:spPr>
          <a:xfrm>
            <a:off x="838200" y="5424997"/>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dirty="0"/>
              <a:t>Goal: Generation of raw network traffic. </a:t>
            </a:r>
            <a:endParaRPr lang="en-US" dirty="0"/>
          </a:p>
        </p:txBody>
      </p:sp>
      <p:sp>
        <p:nvSpPr>
          <p:cNvPr id="7" name="Content Placeholder 2"/>
          <p:cNvSpPr txBox="1"/>
          <p:nvPr/>
        </p:nvSpPr>
        <p:spPr>
          <a:xfrm>
            <a:off x="838200" y="5098256"/>
            <a:ext cx="10515600" cy="20948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0" name="Slide Number Placeholder 9"/>
          <p:cNvSpPr>
            <a:spLocks noGrp="1"/>
          </p:cNvSpPr>
          <p:nvPr>
            <p:ph type="sldNum" sz="quarter" idx="12"/>
          </p:nvPr>
        </p:nvSpPr>
        <p:spPr/>
        <p:txBody>
          <a:bodyPr/>
          <a:lstStyle/>
          <a:p>
            <a:fld id="{9FBDA2CE-4C48-4268-B3B8-67BB8CBD5785}" type="slidenum">
              <a:rPr lang="en-US" smtClean="0"/>
            </a:fld>
            <a:endParaRPr lang="en-US"/>
          </a:p>
        </p:txBody>
      </p:sp>
      <p:pic>
        <p:nvPicPr>
          <p:cNvPr id="9" name="Picture 8" descr="A table of data format&#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70804"/>
            <a:ext cx="7772400" cy="1812535"/>
          </a:xfrm>
          <a:prstGeom prst="rect">
            <a:avLst/>
          </a:prstGeom>
        </p:spPr>
      </p:pic>
      <p:sp>
        <p:nvSpPr>
          <p:cNvPr id="11" name="Rectangle 10"/>
          <p:cNvSpPr/>
          <p:nvPr/>
        </p:nvSpPr>
        <p:spPr>
          <a:xfrm>
            <a:off x="4252686" y="3190414"/>
            <a:ext cx="5617028" cy="861168"/>
          </a:xfrm>
          <a:prstGeom prst="rect">
            <a:avLst/>
          </a:prstGeom>
          <a:noFill/>
          <a:ln w="412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4" name="Rectangle 3"/>
          <p:cNvSpPr/>
          <p:nvPr/>
        </p:nvSpPr>
        <p:spPr>
          <a:xfrm>
            <a:off x="4252686" y="2893437"/>
            <a:ext cx="5617028" cy="267213"/>
          </a:xfrm>
          <a:prstGeom prst="rect">
            <a:avLst/>
          </a:prstGeom>
          <a:noFill/>
          <a:ln w="508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rgbClr val="92D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GAN-based Generations</a:t>
            </a:r>
            <a:endParaRPr lang="en-US" dirty="0"/>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r>
              <a:rPr lang="en-US" dirty="0"/>
              <a:t>Pros:</a:t>
            </a:r>
            <a:endParaRPr lang="en-US" dirty="0"/>
          </a:p>
          <a:p>
            <a:pPr lvl="1"/>
            <a:r>
              <a:rPr lang="en-US" dirty="0"/>
              <a:t>Generative: Introduce variations</a:t>
            </a:r>
            <a:endParaRPr lang="en-US" dirty="0"/>
          </a:p>
          <a:p>
            <a:pPr lvl="1"/>
            <a:r>
              <a:rPr lang="en-US" dirty="0"/>
              <a:t>Attempts to achieve high statistical resemblance to real data</a:t>
            </a:r>
            <a:endParaRPr lang="en-US" dirty="0"/>
          </a:p>
          <a:p>
            <a:r>
              <a:rPr lang="en-US" dirty="0"/>
              <a:t>Cons:</a:t>
            </a:r>
            <a:endParaRPr lang="en-US" dirty="0"/>
          </a:p>
          <a:p>
            <a:pPr lvl="1"/>
            <a:r>
              <a:rPr lang="en-US" dirty="0"/>
              <a:t>Unsatisfactory ML accuracy</a:t>
            </a:r>
            <a:endParaRPr lang="en-US" dirty="0"/>
          </a:p>
          <a:p>
            <a:pPr lvl="1"/>
            <a:r>
              <a:rPr lang="en-US" dirty="0"/>
              <a:t>Limited Applicability to Non-ML tasks.</a:t>
            </a:r>
            <a:endParaRPr lang="en-US" dirty="0"/>
          </a:p>
          <a:p>
            <a:pPr lvl="2"/>
            <a:r>
              <a:rPr lang="en-US" dirty="0"/>
              <a:t>Does not support retransmission and in-depth analysis</a:t>
            </a:r>
            <a:endParaRPr lang="en-US" dirty="0"/>
          </a:p>
          <a:p>
            <a:pPr lvl="2"/>
            <a:r>
              <a:rPr lang="en-US" dirty="0"/>
              <a:t>Does not emphasize on conformance to network rules</a:t>
            </a:r>
            <a:endParaRPr lang="en-US" dirty="0"/>
          </a:p>
          <a:p>
            <a:pPr lvl="1"/>
            <a:endParaRPr lang="en-US" dirty="0"/>
          </a:p>
          <a:p>
            <a:pPr lvl="1"/>
            <a:endParaRPr lang="en-US" dirty="0"/>
          </a:p>
        </p:txBody>
      </p:sp>
      <p:sp>
        <p:nvSpPr>
          <p:cNvPr id="7" name="Oval 6"/>
          <p:cNvSpPr/>
          <p:nvPr/>
        </p:nvSpPr>
        <p:spPr>
          <a:xfrm>
            <a:off x="3795710" y="1825625"/>
            <a:ext cx="1909763"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err="1"/>
              <a:t>DoppelGANger</a:t>
            </a:r>
            <a:endParaRPr lang="en-US" sz="2800" dirty="0"/>
          </a:p>
        </p:txBody>
      </p:sp>
      <p:sp>
        <p:nvSpPr>
          <p:cNvPr id="12" name="Oval 11"/>
          <p:cNvSpPr/>
          <p:nvPr/>
        </p:nvSpPr>
        <p:spPr>
          <a:xfrm>
            <a:off x="6066234" y="1825625"/>
            <a:ext cx="2174082" cy="8001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2800" dirty="0"/>
              <a:t>NetShare</a:t>
            </a:r>
            <a:endParaRPr lang="en-US" sz="2800"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GAN-based Generations</a:t>
            </a:r>
            <a:endParaRPr lang="en-US" dirty="0"/>
          </a:p>
        </p:txBody>
      </p:sp>
      <p:sp>
        <p:nvSpPr>
          <p:cNvPr id="3" name="Content Placeholder 2"/>
          <p:cNvSpPr>
            <a:spLocks noGrp="1"/>
          </p:cNvSpPr>
          <p:nvPr>
            <p:ph idx="1"/>
          </p:nvPr>
        </p:nvSpPr>
        <p:spPr/>
        <p:txBody>
          <a:bodyPr/>
          <a:lstStyle/>
          <a:p>
            <a:pPr marL="0" indent="0">
              <a:buNone/>
            </a:pPr>
            <a:r>
              <a:rPr lang="en-US" dirty="0"/>
              <a:t>Shortcomings:</a:t>
            </a:r>
            <a:endParaRPr lang="en-US" dirty="0"/>
          </a:p>
          <a:p>
            <a:r>
              <a:rPr lang="en-US" dirty="0"/>
              <a:t>Unsatisfactory ML accuracy</a:t>
            </a:r>
            <a:endParaRPr lang="en-US" dirty="0"/>
          </a:p>
          <a:p>
            <a:r>
              <a:rPr lang="en-US" dirty="0"/>
              <a:t>Limited Applicability to Non-ML tasks.</a:t>
            </a:r>
            <a:endParaRPr lang="en-US" dirty="0"/>
          </a:p>
          <a:p>
            <a:pPr marL="0" indent="0">
              <a:buNone/>
            </a:pPr>
            <a:r>
              <a:rPr lang="en-US" dirty="0"/>
              <a:t>Can we address these concerns?</a:t>
            </a:r>
            <a:endParaRPr lang="en-US" dirty="0"/>
          </a:p>
          <a:p>
            <a:pPr marL="0" indent="0">
              <a:buNone/>
            </a:pPr>
            <a:r>
              <a:rPr lang="en-US" b="1" dirty="0"/>
              <a:t>Ideal tool: An interactive generator where we can ask the generator the type of raw network traffic we want.</a:t>
            </a:r>
            <a:endParaRPr lang="en-US" b="1" dirty="0"/>
          </a:p>
        </p:txBody>
      </p:sp>
      <p:sp>
        <p:nvSpPr>
          <p:cNvPr id="6" name="Slide Number Placeholder 5"/>
          <p:cNvSpPr>
            <a:spLocks noGrp="1"/>
          </p:cNvSpPr>
          <p:nvPr>
            <p:ph type="sldNum" sz="quarter" idx="12"/>
          </p:nvPr>
        </p:nvSpPr>
        <p:spPr/>
        <p:txBody>
          <a:bodyPr/>
          <a:lstStyle/>
          <a:p>
            <a:fld id="{9FBDA2CE-4C48-4268-B3B8-67BB8CBD5785}"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xsi="http://www.w3.org/2001/XMLSchema-instance" xmlns:p="http://schemas.microsoft.com/office/2006/metadata/properties" xmlns:pc="http://schemas.microsoft.com/office/infopath/2007/PartnerControls">
  <documentManagement>
    <_activity xmlns="2472b5b9-7306-45b0-ac4d-2cc0b52e2a7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ma:contentTypeName="Document" ct:_="" ma:contentTypeID="0x0101004DA39AB2F076574BA86A00F0D1EFB59F" ma:_="" ma:contentTypeVersion="8" ma:versionID="ee921bb402906f75e6bdd44955ea4791" ma:contentTypeDescription="Create a new document." ma:contentTypeScope="">
  <xsd:schema xmlns:xs="http://www.w3.org/2001/XMLSchema" xmlns:p="http://schemas.microsoft.com/office/2006/metadata/properties" xmlns:ns3="2472b5b9-7306-45b0-ac4d-2cc0b52e2a70" xmlns:xsd="http://www.w3.org/2001/XMLSchema" ns3:_="" ma:fieldsID="ad90cd1e0bc4edd7aba6474a8667f032" targetNamespace="http://schemas.microsoft.com/office/2006/metadata/properties" ma:root="true">
    <xsd:import namespace="2472b5b9-7306-45b0-ac4d-2cc0b52e2a70"/>
    <xsd:element name="properties">
      <xsd:complexType>
        <xsd:sequence>
          <xsd:element name="documentManagement">
            <xsd:complexType>
              <xsd:all>
                <xsd:element minOccurs="0" ref="ns3:MediaServiceMetadata"/>
                <xsd:element minOccurs="0" ref="ns3:MediaServiceFastMetadata"/>
                <xsd:element minOccurs="0" ref="ns3:_activity"/>
                <xsd:element minOccurs="0" ref="ns3:MediaServiceObjectDetectorVersions"/>
                <xsd:element minOccurs="0" ref="ns3:MediaServiceDateTaken"/>
                <xsd:element minOccurs="0" ref="ns3:MediaServiceLocation"/>
                <xsd:element minOccurs="0" ref="ns3:MediaServiceGenerationTime"/>
                <xsd:element minOccurs="0" ref="ns3:MediaServiceEventHashCode"/>
              </xsd:all>
            </xsd:complexType>
          </xsd:element>
        </xsd:sequence>
      </xsd:complexType>
    </xsd:element>
  </xsd:schema>
  <xsd:schema xmlns:xs="http://www.w3.org/2001/XMLSchema" xmlns:dms="http://schemas.microsoft.com/office/2006/documentManagement/types" xmlns:pc="http://schemas.microsoft.com/office/infopath/2007/PartnerControls" xmlns:xsd="http://www.w3.org/2001/XMLSchema" elementFormDefault="qualified" targetNamespace="2472b5b9-7306-45b0-ac4d-2cc0b52e2a70">
    <xsd:import namespace="http://schemas.microsoft.com/office/2006/documentManagement/types"/>
    <xsd:import namespace="http://schemas.microsoft.com/office/infopath/2007/PartnerControls"/>
    <xsd:element name="MediaServiceMetadata" ma:internalName="MediaServiceMetadata" ma:readOnly="true" ma:displayName="MediaServiceMetadata" nillable="true" ma:index="8" ma:hidden="true">
      <xsd:simpleType>
        <xsd:restriction base="dms:Note"/>
      </xsd:simpleType>
    </xsd:element>
    <xsd:element name="MediaServiceFastMetadata" ma:internalName="MediaServiceFastMetadata" ma:readOnly="true" ma:displayName="MediaServiceFastMetadata" nillable="true" ma:index="9" ma:hidden="true">
      <xsd:simpleType>
        <xsd:restriction base="dms:Note"/>
      </xsd:simpleType>
    </xsd:element>
    <xsd:element name="_activity" ma:internalName="_activity" ma:displayName="_activity" nillable="true" ma:index="10" ma:hidden="true">
      <xsd:simpleType>
        <xsd:restriction base="dms:Note"/>
      </xsd:simpleType>
    </xsd:element>
    <xsd:element ma:indexed="true" name="MediaServiceObjectDetectorVersions" ma:internalName="MediaServiceObjectDetectorVersions" ma:readOnly="true" ma:displayName="MediaServiceObjectDetectorVersions" nillable="true" ma:index="11" ma:hidden="true">
      <xsd:simpleType>
        <xsd:restriction base="dms:Text"/>
      </xsd:simpleType>
    </xsd:element>
    <xsd:element ma:indexed="true" name="MediaServiceDateTaken" ma:internalName="MediaServiceDateTaken" ma:readOnly="true" ma:displayName="MediaServiceDateTaken" nillable="true" ma:index="12" ma:hidden="true">
      <xsd:simpleType>
        <xsd:restriction base="dms:Text"/>
      </xsd:simpleType>
    </xsd:element>
    <xsd:element ma:indexed="true" name="MediaServiceLocation" ma:internalName="MediaServiceLocation" ma:readOnly="true" ma:displayName="Location" nillable="true" ma:index="13">
      <xsd:simpleType>
        <xsd:restriction base="dms:Text"/>
      </xsd:simpleType>
    </xsd:element>
    <xsd:element name="MediaServiceGenerationTime" ma:internalName="MediaServiceGenerationTime" ma:readOnly="true" ma:displayName="MediaServiceGenerationTime" nillable="true" ma:index="14" ma:hidden="true">
      <xsd:simpleType>
        <xsd:restriction base="dms:Text"/>
      </xsd:simpleType>
    </xsd:element>
    <xsd:element name="MediaServiceEventHashCode" ma:internalName="MediaServiceEventHashCode" ma:readOnly="true" ma:displayName="MediaServiceEventHashCode" nillable="true" ma:index="15" ma:hidden="true">
      <xsd:simpleType>
        <xsd:restriction base="dms:Text"/>
      </xsd:simpleType>
    </xsd:element>
  </xsd:schema>
  <xsd:schema xmlns:odoc="http://schemas.microsoft.com/internal/obd" xmlns:xsi="http://www.w3.org/2001/XMLSchema-instance" xmlns="http://schemas.openxmlformats.org/package/2006/metadata/core-properties" xmlns:dcterms="http://purl.org/dc/terms/" xmlns:dc="http://purl.org/dc/elements/1.1/" xmlns:xsd="http://www.w3.org/2001/XMLSchema" elementFormDefault="qualified" targetNamespace="http://schemas.openxmlformats.org/package/2006/metadata/core-properties"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maxOccurs="1" minOccurs="0" ref="dc:creator"/>
        <xsd:element maxOccurs="1" minOccurs="0" ref="dcterms:created"/>
        <xsd:element maxOccurs="1" minOccurs="0" ref="dc:identifier"/>
        <xsd:element maxOccurs="1" name="contentType" minOccurs="0" ma:displayName="Content Type" ma:index="0" type="xsd:string"/>
        <xsd:element maxOccurs="1" minOccurs="0" ma:displayName="Title" ref="dc:title" ma:index="4"/>
        <xsd:element maxOccurs="1" minOccurs="0" ref="dc:subject"/>
        <xsd:element maxOccurs="1" minOccurs="0" ref="dc:description"/>
        <xsd:element maxOccurs="1" name="keywords" minOccurs="0" type="xsd:string"/>
        <xsd:element maxOccurs="1" minOccurs="0" ref="dc:language"/>
        <xsd:element maxOccurs="1" name="category" minOccurs="0" type="xsd:string"/>
        <xsd:element maxOccurs="1" name="version" minOccurs="0" type="xsd:string"/>
        <xsd:element maxOccurs="1" name="revision" minOccurs="0" type="xsd:string">
          <xsd:annotation>
            <xsd:documentation>
                        This value indicates the number of saves or revisions. The application is responsible for updating this value after each revision.
                    </xsd:documentation>
          </xsd:annotation>
        </xsd:element>
        <xsd:element maxOccurs="1" name="lastModifiedBy" minOccurs="0" type="xsd:string"/>
        <xsd:element maxOccurs="1" minOccurs="0" ref="dcterms:modified"/>
        <xsd:element maxOccurs="1" name="contentStatus" minOccurs="0" type="xsd:string"/>
      </xsd:all>
    </xsd:complexType>
  </xsd:schema>
  <xs:schema xmlns:xs="http://www.w3.org/2001/XMLSchema" xmlns:pc="http://schemas.microsoft.com/office/infopath/2007/PartnerControls" elementFormDefault="qualified" targetNamespace="http://schemas.microsoft.com/office/infopath/2007/PartnerControls" attributeFormDefault="unqualified">
    <xs:element name="Person">
      <xs:complexType>
        <xs:sequence>
          <xs:element minOccurs="0" ref="pc:DisplayName"/>
          <xs:element minOccurs="0" ref="pc:AccountId"/>
          <xs:element minOccurs="0" ref="pc:AccountType"/>
        </xs:sequence>
      </xs:complexType>
    </xs:element>
    <xs:element name="DisplayName" type="xs:string"/>
    <xs:element name="AccountId" type="xs:string"/>
    <xs:element name="AccountType" type="xs:string"/>
    <xs:element name="BDCAssociatedEntity">
      <xs:complexType>
        <xs:sequence>
          <xs:element maxOccurs="unbounded" minOccurs="0" ref="pc:BDCEntity"/>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minOccurs="0" ref="pc:EntityDisplayName"/>
          <xs:element minOccurs="0" ref="pc:EntityInstanceReference"/>
          <xs:element minOccurs="0" ref="pc:EntityId1"/>
          <xs:element minOccurs="0" ref="pc:EntityId2"/>
          <xs:element minOccurs="0" ref="pc:EntityId3"/>
          <xs:element minOccurs="0" ref="pc:EntityId4"/>
          <xs:element minOccurs="0" ref="pc:EntityId5"/>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maxOccurs="unbounded" minOccurs="0" ref="pc:TermInfo"/>
        </xs:sequence>
      </xs:complexType>
    </xs:element>
    <xs:element name="TermInfo">
      <xs:complexType>
        <xs:sequence>
          <xs:element minOccurs="0" ref="pc:TermName"/>
          <xs:element minOccurs="0" ref="pc:TermId"/>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C749F0-F1BD-4C5E-A519-819A39730CB7}">
  <ds:schemaRefs/>
</ds:datastoreItem>
</file>

<file path=customXml/itemProps2.xml><?xml version="1.0" encoding="utf-8"?>
<ds:datastoreItem xmlns:ds="http://schemas.openxmlformats.org/officeDocument/2006/customXml" ds:itemID="{B71563CE-9B24-4F46-999D-E61972A2A78E}">
  <ds:schemaRefs/>
</ds:datastoreItem>
</file>

<file path=customXml/itemProps3.xml><?xml version="1.0" encoding="utf-8"?>
<ds:datastoreItem xmlns:ds="http://schemas.openxmlformats.org/officeDocument/2006/customXml" ds:itemID="{69C6E0C5-EF9C-4622-B67B-F3B780ADD88E}">
  <ds:schemaRefs/>
</ds:datastoreItem>
</file>

<file path=docProps/app.xml><?xml version="1.0" encoding="utf-8"?>
<Properties xmlns="http://schemas.openxmlformats.org/officeDocument/2006/extended-properties" xmlns:vt="http://schemas.openxmlformats.org/officeDocument/2006/docPropsVTypes">
  <TotalTime>0</TotalTime>
  <Words>7041</Words>
  <Application>WPS Spreadsheets</Application>
  <PresentationFormat>Widescreen</PresentationFormat>
  <Paragraphs>465</Paragraphs>
  <Slides>37</Slides>
  <Notes>29</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37</vt:i4>
      </vt:variant>
    </vt:vector>
  </HeadingPairs>
  <TitlesOfParts>
    <vt:vector size="57" baseType="lpstr">
      <vt:lpstr>Arial</vt:lpstr>
      <vt:lpstr>SimSun</vt:lpstr>
      <vt:lpstr>Wingdings</vt:lpstr>
      <vt:lpstr>Slack-Lato</vt:lpstr>
      <vt:lpstr>Thonburi</vt:lpstr>
      <vt:lpstr>Söhne</vt:lpstr>
      <vt:lpstr>Lucida Grande</vt:lpstr>
      <vt:lpstr>Calibri Light</vt:lpstr>
      <vt:lpstr>Helvetica Neue</vt:lpstr>
      <vt:lpstr>Calibri</vt:lpstr>
      <vt:lpstr>Microsoft YaHei</vt:lpstr>
      <vt:lpstr>汉仪旗黑</vt:lpstr>
      <vt:lpstr>Arial Unicode MS</vt:lpstr>
      <vt:lpstr>BatangChe</vt:lpstr>
      <vt:lpstr>Apple SD Gothic Neo</vt:lpstr>
      <vt:lpstr>DejaVuMathTeXGyre</vt:lpstr>
      <vt:lpstr>等线</vt:lpstr>
      <vt:lpstr>苹方-简</vt:lpstr>
      <vt:lpstr>Office Theme</vt:lpstr>
      <vt:lpstr>1_Office Theme</vt:lpstr>
      <vt:lpstr>NetDiffusion: Network Data Augmentation Through Protocol-Constrained Traffic Generation</vt:lpstr>
      <vt:lpstr>PowerPoint 演示文稿</vt:lpstr>
      <vt:lpstr>Scarcity of Datasets</vt:lpstr>
      <vt:lpstr>Simulations/heuristics approaches:</vt:lpstr>
      <vt:lpstr>GAN-based Generations</vt:lpstr>
      <vt:lpstr>GAN-based Generations</vt:lpstr>
      <vt:lpstr>GAN-based Generations</vt:lpstr>
      <vt:lpstr>GAN-based Generations</vt:lpstr>
      <vt:lpstr>GAN-based Generations</vt:lpstr>
      <vt:lpstr>Background: What are Diffusion Models?</vt:lpstr>
      <vt:lpstr>How Diffusion Models Work: Forward Process</vt:lpstr>
      <vt:lpstr>How Diffusion Models Work: Forward Process</vt:lpstr>
      <vt:lpstr>How Diffusion Models Work: Forward Process</vt:lpstr>
      <vt:lpstr>Training Diffusion Models</vt:lpstr>
      <vt:lpstr>How Diffusion Models Work: Reverse Process</vt:lpstr>
      <vt:lpstr>Text Conditioning in Diffusion Models</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Our approach: a text-to-traffic synthesis paradigm</vt:lpstr>
      <vt:lpstr>Evaluation</vt:lpstr>
      <vt:lpstr>Evaluation</vt:lpstr>
      <vt:lpstr>Evaluation</vt:lpstr>
      <vt:lpstr>Evaluation</vt:lpstr>
      <vt:lpstr>Evaluation</vt:lpstr>
      <vt:lpstr>Evaluation</vt:lpstr>
      <vt:lpstr>Evaluation</vt:lpstr>
      <vt:lpstr>Possibilities and Challenges</vt:lpstr>
      <vt:lpstr>GAN-based Generations</vt:lpstr>
      <vt:lpstr>Original Eval in NetShare</vt:lpstr>
      <vt:lpstr>Evaluation (Ablation)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High-Fidelity Network Traces</dc:title>
  <dc:creator>Chase Jiang</dc:creator>
  <cp:lastModifiedBy>chasejiang</cp:lastModifiedBy>
  <cp:revision>11</cp:revision>
  <dcterms:created xsi:type="dcterms:W3CDTF">2025-11-20T20:24:33Z</dcterms:created>
  <dcterms:modified xsi:type="dcterms:W3CDTF">2025-11-20T20:24:33Z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0x0101004DA39AB2F076574BA86A00F0D1EFB59F</vt:lpwstr>
  </property>
  <property fmtid="{D5CDD505-2E9C-101B-9397-08002B2CF9AE}" pid="3" name="ICV">
    <vt:lpwstr>00E4A784B51E6EFB40751F69BB2E1A7F_42</vt:lpwstr>
  </property>
  <property fmtid="{D5CDD505-2E9C-101B-9397-08002B2CF9AE}" pid="4" name="KSOProductBuildVer">
    <vt:lpwstr>1033-6.12.1.8654</vt:lpwstr>
  </property>
</Properties>
</file>